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Cascadia Cod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2641E0-5F8E-4F4D-ABC1-9892FBFAD216}">
  <a:tblStyle styleId="{912641E0-5F8E-4F4D-ABC1-9892FBFAD21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13ABC15-8A20-4544-8E2B-862BEC94A1C0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fill>
          <a:solidFill>
            <a:srgbClr val="E0E0E0"/>
          </a:solidFill>
        </a:fill>
      </a:tcStyle>
    </a:band1H>
    <a:band2H>
      <a:tcTxStyle/>
    </a:band2H>
    <a:band1V>
      <a:tcTxStyle/>
      <a:tcStyle>
        <a:fill>
          <a:solidFill>
            <a:srgbClr val="E0E0E0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0F0F0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F0F0F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ascadiaCod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ascadiaCode-italic.fntdata"/><Relationship Id="rId14" Type="http://schemas.openxmlformats.org/officeDocument/2006/relationships/slide" Target="slides/slide9.xml"/><Relationship Id="rId36" Type="http://schemas.openxmlformats.org/officeDocument/2006/relationships/font" Target="fonts/CascadiaCod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ascadiaCod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6b1ab3136_2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36b1ab3136_2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1b7e20de0_5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61b7e20de0_5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1b7e20de0_5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61b7e20de0_5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6b1ab3136_8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36b1ab3136_8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61b7e20de0_5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61b7e20de0_5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1b7e20de0_6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61b7e20de0_6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1b7e20de0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61b7e20de0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1beb85325_5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61beb85325_5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1b7e20de0_6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61b7e20de0_6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6b1ab3136_5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36b1ab3136_5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6b1ab3136_8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6b1ab3136_8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36b1ab3136_8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6b1ab3136_2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6b1ab3136_2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36b1ab3136_2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36b1ab313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36b1ab313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36b1ab3136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1beb85325_4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61beb85325_4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61beb85325_4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1beb85325_5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1beb85325_5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61beb85325_5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1beb85325_5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61beb85325_5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61beb85325_5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1beb85325_5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61beb85325_5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61beb85325_5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1beb85325_5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1beb85325_5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61beb85325_5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6b1ab3136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36b1ab3136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1beb8532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61beb8532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6b1ab3136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36b1ab3136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6b1ab3136_6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36b1ab3136_6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6b1ab3136_8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36b1ab3136_8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6b1ab3136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36b1ab3136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39453" l="0" r="0" t="34766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3" Type="http://schemas.openxmlformats.org/officeDocument/2006/relationships/image" Target="../media/image2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15" Type="http://schemas.openxmlformats.org/officeDocument/2006/relationships/image" Target="../media/image26.jpg"/><Relationship Id="rId14" Type="http://schemas.openxmlformats.org/officeDocument/2006/relationships/image" Target="../media/image14.jpg"/><Relationship Id="rId17" Type="http://schemas.openxmlformats.org/officeDocument/2006/relationships/image" Target="../media/image24.png"/><Relationship Id="rId16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hyperlink" Target="https://github.com/LGSDET/SDET_JETLAG" TargetMode="External"/><Relationship Id="rId18" Type="http://schemas.openxmlformats.org/officeDocument/2006/relationships/image" Target="../media/image30.png"/><Relationship Id="rId7" Type="http://schemas.openxmlformats.org/officeDocument/2006/relationships/hyperlink" Target="http://172.20.1.107:8080/" TargetMode="External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37.png"/><Relationship Id="rId12" Type="http://schemas.openxmlformats.org/officeDocument/2006/relationships/slide" Target="/ppt/slides/slide2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hyperlink" Target="https://github.com/LGSDET/SDET_JETLAG/blob/master/Health%20Dashboard%20Requirements%20Specification%20(English).pdf" TargetMode="External"/><Relationship Id="rId9" Type="http://schemas.openxmlformats.org/officeDocument/2006/relationships/image" Target="../media/image48.png"/><Relationship Id="rId5" Type="http://schemas.openxmlformats.org/officeDocument/2006/relationships/hyperlink" Target="https://github.com/LGSDET/SDET_JETLAG/blob/master/Health%20Dashboard%20Requirements%20Specification%20(English).pdf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49.png"/><Relationship Id="rId8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hyperlink" Target="https://github.com/LGSDET/SDET_JETLAG/tree/master?tab=readme-ov-file#english" TargetMode="External"/><Relationship Id="rId6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slide" Target="/ppt/slides/slide21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slide" Target="/ppt/slides/slide21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slide" Target="/ppt/slides/slide21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slide" Target="/ppt/slides/slide21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slide" Target="/ppt/slides/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KHqv3irMasxHmTEtoit8JINkZT4y5gs8/view" TargetMode="External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8510" y="690466"/>
            <a:ext cx="3094981" cy="309498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3374739" y="3785447"/>
            <a:ext cx="544251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SDET Project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Midterm Presentation</a:t>
            </a:r>
            <a:endParaRPr sz="35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400938" y="5479786"/>
            <a:ext cx="13901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06/09/25</a:t>
            </a:r>
            <a:endParaRPr sz="20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75" y="624275"/>
            <a:ext cx="2644501" cy="265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2"/>
          <p:cNvGrpSpPr/>
          <p:nvPr/>
        </p:nvGrpSpPr>
        <p:grpSpPr>
          <a:xfrm>
            <a:off x="153369" y="624263"/>
            <a:ext cx="11935838" cy="6139500"/>
            <a:chOff x="153369" y="624263"/>
            <a:chExt cx="11935838" cy="6139500"/>
          </a:xfrm>
        </p:grpSpPr>
        <p:sp>
          <p:nvSpPr>
            <p:cNvPr id="259" name="Google Shape;259;p22"/>
            <p:cNvSpPr/>
            <p:nvPr/>
          </p:nvSpPr>
          <p:spPr>
            <a:xfrm>
              <a:off x="153369" y="624263"/>
              <a:ext cx="11935800" cy="6119400"/>
            </a:xfrm>
            <a:prstGeom prst="roundRect">
              <a:avLst>
                <a:gd fmla="val 1264" name="adj"/>
              </a:avLst>
            </a:prstGeom>
            <a:solidFill>
              <a:srgbClr val="999999">
                <a:alpha val="7152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2419625" y="1347556"/>
              <a:ext cx="634800" cy="29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3054406" y="624263"/>
              <a:ext cx="9034800" cy="61395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2" name="Google Shape;262;p22"/>
          <p:cNvPicPr preferRelativeResize="0"/>
          <p:nvPr/>
        </p:nvPicPr>
        <p:blipFill rotWithShape="1">
          <a:blip r:embed="rId4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/>
        </p:nvSpPr>
        <p:spPr>
          <a:xfrm>
            <a:off x="3103541" y="3547770"/>
            <a:ext cx="387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▶ Test Cases</a:t>
            </a:r>
            <a:endParaRPr b="1" sz="13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3103541" y="624270"/>
            <a:ext cx="387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▶ Design</a:t>
            </a:r>
            <a:endParaRPr b="1" sz="13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3214724" y="890025"/>
            <a:ext cx="4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Testing based on the Software Requirements Specification</a:t>
            </a:r>
            <a:endParaRPr sz="12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5">
            <a:alphaModFix/>
          </a:blip>
          <a:srcRect b="0" l="0" r="41513" t="0"/>
          <a:stretch/>
        </p:blipFill>
        <p:spPr>
          <a:xfrm>
            <a:off x="8049500" y="513363"/>
            <a:ext cx="3997449" cy="31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4410490" y="3560126"/>
            <a:ext cx="4026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38761D"/>
                </a:solidFill>
                <a:latin typeface="Cascadia Code"/>
                <a:ea typeface="Cascadia Code"/>
                <a:cs typeface="Cascadia Code"/>
                <a:sym typeface="Cascadia Code"/>
              </a:rPr>
              <a:t>17 test cases</a:t>
            </a:r>
            <a:endParaRPr b="1" sz="1000">
              <a:solidFill>
                <a:srgbClr val="38761D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 b="58787" l="12568" r="14230" t="24906"/>
          <a:stretch/>
        </p:blipFill>
        <p:spPr>
          <a:xfrm>
            <a:off x="483725" y="1281500"/>
            <a:ext cx="1935899" cy="4323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22"/>
          <p:cNvSpPr txBox="1"/>
          <p:nvPr/>
        </p:nvSpPr>
        <p:spPr>
          <a:xfrm>
            <a:off x="32950" y="54650"/>
            <a:ext cx="82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System Test Design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graphicFrame>
        <p:nvGraphicFramePr>
          <p:cNvPr id="270" name="Google Shape;270;p22"/>
          <p:cNvGraphicFramePr/>
          <p:nvPr/>
        </p:nvGraphicFramePr>
        <p:xfrm>
          <a:off x="3214725" y="388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{912641E0-5F8E-4F4D-ABC1-9892FBFAD216}</a:tableStyleId>
              </a:tblPr>
              <a:tblGrid>
                <a:gridCol w="841250"/>
                <a:gridCol w="926100"/>
                <a:gridCol w="1652550"/>
                <a:gridCol w="2574950"/>
                <a:gridCol w="2919650"/>
              </a:tblGrid>
              <a:tr h="24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Case ID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Function ID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Function Description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Input Condition / Scenario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Expected Result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4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ST-01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FR-01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CPU usage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When the system is operating normally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Current and maximum CPU usage are displayed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24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ST-02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memory usage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When the system is operating normally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Current and maximum memory usage are displayed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24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ST-03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FR-03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CPU temperature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When the system is operating normally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Current and maximum CPU temperature are displayed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24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ST-04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FR-04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disk usage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When the system is operating normally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Current and maximum disk usage are displayed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24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ST-05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FR-05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uptime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When the system has been running for a certain amount of time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Uptime is displayed in the format DAY HH:MM:SS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24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ST-06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FR-06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data latency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When data is being transmitted and received normally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Latency time is displayed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75" y="624275"/>
            <a:ext cx="2644501" cy="265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3"/>
          <p:cNvGrpSpPr/>
          <p:nvPr/>
        </p:nvGrpSpPr>
        <p:grpSpPr>
          <a:xfrm>
            <a:off x="153369" y="624263"/>
            <a:ext cx="11935838" cy="6139500"/>
            <a:chOff x="153369" y="624263"/>
            <a:chExt cx="11935838" cy="6139500"/>
          </a:xfrm>
        </p:grpSpPr>
        <p:sp>
          <p:nvSpPr>
            <p:cNvPr id="277" name="Google Shape;277;p23"/>
            <p:cNvSpPr/>
            <p:nvPr/>
          </p:nvSpPr>
          <p:spPr>
            <a:xfrm>
              <a:off x="153369" y="624263"/>
              <a:ext cx="11935800" cy="6119400"/>
            </a:xfrm>
            <a:prstGeom prst="roundRect">
              <a:avLst>
                <a:gd fmla="val 1264" name="adj"/>
              </a:avLst>
            </a:prstGeom>
            <a:solidFill>
              <a:srgbClr val="999999">
                <a:alpha val="7152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419625" y="1748150"/>
              <a:ext cx="634800" cy="29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3054406" y="624263"/>
              <a:ext cx="9034800" cy="61395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0" name="Google Shape;280;p23"/>
          <p:cNvPicPr preferRelativeResize="0"/>
          <p:nvPr/>
        </p:nvPicPr>
        <p:blipFill rotWithShape="1">
          <a:blip r:embed="rId4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3103541" y="3776370"/>
            <a:ext cx="387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▶ Test Cases</a:t>
            </a:r>
            <a:endParaRPr b="1" sz="13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3103541" y="624270"/>
            <a:ext cx="387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▶ Design</a:t>
            </a:r>
            <a:endParaRPr b="1" sz="13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3214713" y="890025"/>
            <a:ext cx="530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Integration test case design </a:t>
            </a:r>
            <a:endParaRPr sz="12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between </a:t>
            </a:r>
            <a:r>
              <a:rPr b="1" lang="en-US" sz="12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Parsing</a:t>
            </a:r>
            <a:r>
              <a:rPr lang="en-US" sz="12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 function, </a:t>
            </a:r>
            <a:r>
              <a:rPr b="1" lang="en-US" sz="12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Alert</a:t>
            </a:r>
            <a:r>
              <a:rPr lang="en-US" sz="12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 function, and </a:t>
            </a:r>
            <a:r>
              <a:rPr b="1" lang="en-US" sz="12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UI</a:t>
            </a:r>
            <a:endParaRPr sz="12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→ Verify that warning alarms operate normally, etc.</a:t>
            </a:r>
            <a:endParaRPr sz="12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5">
            <a:alphaModFix/>
          </a:blip>
          <a:srcRect b="0" l="0" r="41513" t="0"/>
          <a:stretch/>
        </p:blipFill>
        <p:spPr>
          <a:xfrm>
            <a:off x="8049500" y="513363"/>
            <a:ext cx="3997450" cy="31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/>
          <p:nvPr/>
        </p:nvSpPr>
        <p:spPr>
          <a:xfrm>
            <a:off x="8256784" y="2375549"/>
            <a:ext cx="1562954" cy="1103749"/>
          </a:xfrm>
          <a:prstGeom prst="roundRect">
            <a:avLst>
              <a:gd fmla="val 16667" name="adj"/>
            </a:avLst>
          </a:prstGeom>
          <a:noFill/>
          <a:ln cap="flat" cmpd="sng" w="18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750" lIns="94750" spcFirstLastPara="1" rIns="94750" wrap="square" tIns="94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10176544" y="2375549"/>
            <a:ext cx="1652071" cy="1103749"/>
          </a:xfrm>
          <a:prstGeom prst="roundRect">
            <a:avLst>
              <a:gd fmla="val 16667" name="adj"/>
            </a:avLst>
          </a:prstGeom>
          <a:noFill/>
          <a:ln cap="flat" cmpd="sng" w="18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750" lIns="94750" spcFirstLastPara="1" rIns="94750" wrap="square" tIns="94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8827275" y="1177750"/>
            <a:ext cx="1093800" cy="583800"/>
          </a:xfrm>
          <a:prstGeom prst="roundRect">
            <a:avLst>
              <a:gd fmla="val 16667" name="adj"/>
            </a:avLst>
          </a:prstGeom>
          <a:noFill/>
          <a:ln cap="flat" cmpd="sng" w="18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750" lIns="94750" spcFirstLastPara="1" rIns="94750" wrap="square" tIns="94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8" name="Google Shape;288;p23"/>
          <p:cNvCxnSpPr>
            <a:stCxn id="286" idx="1"/>
            <a:endCxn id="285" idx="3"/>
          </p:cNvCxnSpPr>
          <p:nvPr/>
        </p:nvCxnSpPr>
        <p:spPr>
          <a:xfrm rot="10800000">
            <a:off x="9819844" y="2927423"/>
            <a:ext cx="356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3"/>
          <p:cNvCxnSpPr>
            <a:stCxn id="285" idx="0"/>
            <a:endCxn id="287" idx="2"/>
          </p:cNvCxnSpPr>
          <p:nvPr/>
        </p:nvCxnSpPr>
        <p:spPr>
          <a:xfrm flipH="1" rot="10800000">
            <a:off x="9038260" y="1761449"/>
            <a:ext cx="336000" cy="61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 b="42453" l="12568" r="14230" t="41482"/>
          <a:stretch/>
        </p:blipFill>
        <p:spPr>
          <a:xfrm>
            <a:off x="483725" y="1721025"/>
            <a:ext cx="1935899" cy="4259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23"/>
          <p:cNvSpPr txBox="1"/>
          <p:nvPr/>
        </p:nvSpPr>
        <p:spPr>
          <a:xfrm>
            <a:off x="4410502" y="3788725"/>
            <a:ext cx="4963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38761D"/>
                </a:solidFill>
                <a:latin typeface="Cascadia Code"/>
                <a:ea typeface="Cascadia Code"/>
                <a:cs typeface="Cascadia Code"/>
                <a:sym typeface="Cascadia Code"/>
              </a:rPr>
              <a:t>12 test cases(</a:t>
            </a:r>
            <a:r>
              <a:rPr b="1" lang="en-US" sz="1000">
                <a:solidFill>
                  <a:srgbClr val="38761D"/>
                </a:solidFill>
                <a:latin typeface="Cascadia Code"/>
                <a:ea typeface="Cascadia Code"/>
                <a:cs typeface="Cascadia Code"/>
                <a:sym typeface="Cascadia Code"/>
              </a:rPr>
              <a:t>e.g., Parsing Function </a:t>
            </a:r>
            <a:r>
              <a:rPr b="1" lang="en-US" sz="1000">
                <a:solidFill>
                  <a:srgbClr val="38761D"/>
                </a:solidFill>
                <a:latin typeface="Cascadia Code"/>
                <a:ea typeface="Cascadia Code"/>
                <a:cs typeface="Cascadia Code"/>
                <a:sym typeface="Cascadia Code"/>
              </a:rPr>
              <a:t>→ </a:t>
            </a:r>
            <a:r>
              <a:rPr b="1" lang="en-US" sz="1000">
                <a:solidFill>
                  <a:srgbClr val="38761D"/>
                </a:solidFill>
                <a:latin typeface="Cascadia Code"/>
                <a:ea typeface="Cascadia Code"/>
                <a:cs typeface="Cascadia Code"/>
                <a:sym typeface="Cascadia Code"/>
              </a:rPr>
              <a:t>Alert Function)</a:t>
            </a:r>
            <a:endParaRPr b="1" sz="1000">
              <a:solidFill>
                <a:srgbClr val="38761D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32950" y="54650"/>
            <a:ext cx="82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Integration Test Design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graphicFrame>
        <p:nvGraphicFramePr>
          <p:cNvPr id="293" name="Google Shape;293;p23"/>
          <p:cNvGraphicFramePr/>
          <p:nvPr/>
        </p:nvGraphicFramePr>
        <p:xfrm>
          <a:off x="3214725" y="406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{912641E0-5F8E-4F4D-ABC1-9892FBFAD216}</a:tableStyleId>
              </a:tblPr>
              <a:tblGrid>
                <a:gridCol w="834275"/>
                <a:gridCol w="1999500"/>
                <a:gridCol w="1999500"/>
                <a:gridCol w="1999500"/>
                <a:gridCol w="1999500"/>
              </a:tblGrid>
              <a:tr h="30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Case ID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Description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Scenario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Expected Result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How to Verify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2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IT-01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 alert triggering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 usage remains at 85% for 5 seconds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Alert module returns CPU_HIGH alert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Log inspection, alert object state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43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IT-02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Memory alert triggering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Memory usage exceeds 80%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Alert module returns MEMORY_INSUFFICIENT alert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Log inspection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42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IT-03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Alert suppression during CRC error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CRC error state causes data parsing failure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Alert module does not trigger alerts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Log inspection, alert state check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75" y="624275"/>
            <a:ext cx="2644501" cy="265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4"/>
          <p:cNvGrpSpPr/>
          <p:nvPr/>
        </p:nvGrpSpPr>
        <p:grpSpPr>
          <a:xfrm>
            <a:off x="153369" y="624263"/>
            <a:ext cx="11935838" cy="6139500"/>
            <a:chOff x="153369" y="624263"/>
            <a:chExt cx="11935838" cy="6139500"/>
          </a:xfrm>
        </p:grpSpPr>
        <p:sp>
          <p:nvSpPr>
            <p:cNvPr id="300" name="Google Shape;300;p24"/>
            <p:cNvSpPr/>
            <p:nvPr/>
          </p:nvSpPr>
          <p:spPr>
            <a:xfrm>
              <a:off x="153369" y="624263"/>
              <a:ext cx="11935800" cy="6119400"/>
            </a:xfrm>
            <a:prstGeom prst="roundRect">
              <a:avLst>
                <a:gd fmla="val 1264" name="adj"/>
              </a:avLst>
            </a:prstGeom>
            <a:solidFill>
              <a:srgbClr val="999999">
                <a:alpha val="7152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2200225" y="2227775"/>
              <a:ext cx="851400" cy="29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3054406" y="624263"/>
              <a:ext cx="9034800" cy="61395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3" name="Google Shape;303;p24"/>
          <p:cNvPicPr preferRelativeResize="0"/>
          <p:nvPr/>
        </p:nvPicPr>
        <p:blipFill rotWithShape="1">
          <a:blip r:embed="rId4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 txBox="1"/>
          <p:nvPr/>
        </p:nvSpPr>
        <p:spPr>
          <a:xfrm>
            <a:off x="3071565" y="624275"/>
            <a:ext cx="108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▶ Design</a:t>
            </a:r>
            <a:endParaRPr b="1" sz="13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3071569" y="3895100"/>
            <a:ext cx="1554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▶ Test Cases</a:t>
            </a:r>
            <a:endParaRPr b="1" sz="13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4299050" y="3930875"/>
            <a:ext cx="4301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38761D"/>
                </a:solidFill>
                <a:latin typeface="Cascadia Code"/>
                <a:ea typeface="Cascadia Code"/>
                <a:cs typeface="Cascadia Code"/>
                <a:sym typeface="Cascadia Code"/>
              </a:rPr>
              <a:t>122 Test Cases(</a:t>
            </a:r>
            <a:r>
              <a:rPr b="1" lang="en-US" sz="1000">
                <a:solidFill>
                  <a:srgbClr val="38761D"/>
                </a:solidFill>
                <a:latin typeface="Cascadia Code"/>
                <a:ea typeface="Cascadia Code"/>
                <a:cs typeface="Cascadia Code"/>
                <a:sym typeface="Cascadia Code"/>
              </a:rPr>
              <a:t>e.g., CPU Usage Parsing </a:t>
            </a:r>
            <a:r>
              <a:rPr b="1" lang="en-US" sz="1000">
                <a:solidFill>
                  <a:srgbClr val="38761D"/>
                </a:solidFill>
                <a:latin typeface="Cascadia Code"/>
                <a:ea typeface="Cascadia Code"/>
                <a:cs typeface="Cascadia Code"/>
                <a:sym typeface="Cascadia Code"/>
              </a:rPr>
              <a:t>text</a:t>
            </a:r>
            <a:r>
              <a:rPr b="1" lang="en-US" sz="1000">
                <a:solidFill>
                  <a:srgbClr val="38761D"/>
                </a:solidFill>
                <a:latin typeface="Cascadia Code"/>
                <a:ea typeface="Cascadia Code"/>
                <a:cs typeface="Cascadia Code"/>
                <a:sym typeface="Cascadia Code"/>
              </a:rPr>
              <a:t> using BVA)</a:t>
            </a:r>
            <a:endParaRPr b="1" sz="1000">
              <a:solidFill>
                <a:srgbClr val="38761D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3182738" y="890025"/>
            <a:ext cx="4389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1) Unit Test Target Selection</a:t>
            </a:r>
            <a:endParaRPr b="1" sz="11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Cascadia Code"/>
              <a:buChar char="-"/>
            </a:pPr>
            <a:r>
              <a:rPr lang="en-US" sz="11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Raspberry PI Data Parsing Function</a:t>
            </a:r>
            <a:endParaRPr sz="11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(HealthMonitor_Comm_Parsing.cpp)</a:t>
            </a:r>
            <a:endParaRPr sz="11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Cascadia Code"/>
              <a:buChar char="-"/>
            </a:pPr>
            <a:r>
              <a:rPr lang="en-US" sz="11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System Alert Function</a:t>
            </a:r>
            <a:endParaRPr sz="11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(HealthMonitor_Alert.cpp)</a:t>
            </a:r>
            <a:endParaRPr sz="11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2) Unit Test Method</a:t>
            </a:r>
            <a:endParaRPr b="1" sz="11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: Google Test</a:t>
            </a:r>
            <a:endParaRPr sz="11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308" name="Google Shape;3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4567" y="734775"/>
            <a:ext cx="4464629" cy="30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 rotWithShape="1">
          <a:blip r:embed="rId3">
            <a:alphaModFix/>
          </a:blip>
          <a:srcRect b="25017" l="22569" r="22569" t="57548"/>
          <a:stretch/>
        </p:blipFill>
        <p:spPr>
          <a:xfrm>
            <a:off x="749425" y="2142875"/>
            <a:ext cx="1450801" cy="4623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24"/>
          <p:cNvSpPr txBox="1"/>
          <p:nvPr/>
        </p:nvSpPr>
        <p:spPr>
          <a:xfrm>
            <a:off x="32950" y="54650"/>
            <a:ext cx="82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Unit</a:t>
            </a: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 Test Design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graphicFrame>
        <p:nvGraphicFramePr>
          <p:cNvPr id="311" name="Google Shape;311;p24"/>
          <p:cNvGraphicFramePr/>
          <p:nvPr/>
        </p:nvGraphicFramePr>
        <p:xfrm>
          <a:off x="3182750" y="415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{912641E0-5F8E-4F4D-ABC1-9892FBFAD216}</a:tableStyleId>
              </a:tblPr>
              <a:tblGrid>
                <a:gridCol w="646400"/>
                <a:gridCol w="607950"/>
                <a:gridCol w="1398800"/>
                <a:gridCol w="3405200"/>
                <a:gridCol w="1211675"/>
                <a:gridCol w="1636450"/>
              </a:tblGrid>
              <a:tr h="50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Case ID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Function ID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Case Name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Purpose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Input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Expected Result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UT-001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FR-09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CPUAlert_80Degree_5Seconds_Alert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Boundary Value Analysis: Verify alarm triggers when CPU usage remains at 80% for 5 seconds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 80% for 5 seconds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Alarm after 5 seconds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46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UT-002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FR-09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CPUAlert_80Degree_3Seconds_Then79_NoAlert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Boundary Value Analysis: Verify no alarm when CPU usage drops below 80% before 5 seconds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 80% for 3 seconds, then 79%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No alarm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UT-003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FR-01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CPUAlert_MinValue_NoAlert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Boundary Value Analysis: Verify no alarm at minimum CPU usage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 0%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No alarm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UT-004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FR-09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MemoryAlert_JustBeforeWarning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Boundary Value Analysis: Verify no alarm just below memory warning threshold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790/1000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No alarm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5" y="1282300"/>
            <a:ext cx="10834349" cy="55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 txBox="1"/>
          <p:nvPr/>
        </p:nvSpPr>
        <p:spPr>
          <a:xfrm>
            <a:off x="370750" y="378650"/>
            <a:ext cx="724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⚠️</a:t>
            </a:r>
            <a:r>
              <a:rPr b="1" lang="en-US" sz="1300">
                <a:latin typeface="Cascadia Code"/>
                <a:ea typeface="Cascadia Code"/>
                <a:cs typeface="Cascadia Code"/>
                <a:sym typeface="Cascadia Code"/>
              </a:rPr>
              <a:t> Build Error (Unit Test)</a:t>
            </a:r>
            <a:endParaRPr b="1" sz="1300"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-. Cause: </a:t>
            </a:r>
            <a:r>
              <a:rPr b="1" lang="en-US" sz="1200">
                <a:solidFill>
                  <a:srgbClr val="FF0000"/>
                </a:solidFill>
                <a:latin typeface="Cascadia Code"/>
                <a:ea typeface="Cascadia Code"/>
                <a:cs typeface="Cascadia Code"/>
                <a:sym typeface="Cascadia Code"/>
              </a:rPr>
              <a:t>&lt;vcl.h&gt;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dependency not considered during code implementation</a:t>
            </a:r>
            <a:b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-. Fix: Refactored code by separating files by functionality and dependency</a:t>
            </a:r>
            <a:endParaRPr sz="1200"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319" name="Google Shape;3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100" y="4621825"/>
            <a:ext cx="2527301" cy="16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/>
          <p:nvPr/>
        </p:nvSpPr>
        <p:spPr>
          <a:xfrm>
            <a:off x="1387675" y="4712375"/>
            <a:ext cx="1760700" cy="13434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4287300" y="4712375"/>
            <a:ext cx="2159700" cy="8124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3148375" y="4047325"/>
            <a:ext cx="1135800" cy="46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scadia Code"/>
                <a:ea typeface="Cascadia Code"/>
                <a:cs typeface="Cascadia Code"/>
                <a:sym typeface="Cascadia Code"/>
              </a:rPr>
              <a:t>Unit</a:t>
            </a:r>
            <a:endParaRPr b="1" sz="1200">
              <a:solidFill>
                <a:schemeClr val="lt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scadia Code"/>
                <a:ea typeface="Cascadia Code"/>
                <a:cs typeface="Cascadia Code"/>
                <a:sym typeface="Cascadia Code"/>
              </a:rPr>
              <a:t> Test!!</a:t>
            </a:r>
            <a:endParaRPr b="1" sz="1200">
              <a:solidFill>
                <a:schemeClr val="lt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32950" y="54650"/>
            <a:ext cx="82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Unit Test Design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75" y="624275"/>
            <a:ext cx="2644501" cy="265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4">
            <a:alphaModFix/>
          </a:blip>
          <a:srcRect b="39453" l="0" r="0" t="34766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26"/>
          <p:cNvGrpSpPr/>
          <p:nvPr/>
        </p:nvGrpSpPr>
        <p:grpSpPr>
          <a:xfrm>
            <a:off x="135262" y="622244"/>
            <a:ext cx="11935800" cy="6161043"/>
            <a:chOff x="135262" y="622244"/>
            <a:chExt cx="11935800" cy="6161043"/>
          </a:xfrm>
        </p:grpSpPr>
        <p:grpSp>
          <p:nvGrpSpPr>
            <p:cNvPr id="331" name="Google Shape;331;p26"/>
            <p:cNvGrpSpPr/>
            <p:nvPr/>
          </p:nvGrpSpPr>
          <p:grpSpPr>
            <a:xfrm>
              <a:off x="135262" y="622244"/>
              <a:ext cx="11935800" cy="6161043"/>
              <a:chOff x="135262" y="622244"/>
              <a:chExt cx="11935800" cy="6161043"/>
            </a:xfrm>
          </p:grpSpPr>
          <p:grpSp>
            <p:nvGrpSpPr>
              <p:cNvPr id="332" name="Google Shape;332;p26"/>
              <p:cNvGrpSpPr/>
              <p:nvPr/>
            </p:nvGrpSpPr>
            <p:grpSpPr>
              <a:xfrm>
                <a:off x="135262" y="622244"/>
                <a:ext cx="11935800" cy="6161043"/>
                <a:chOff x="160550" y="602719"/>
                <a:chExt cx="11935800" cy="6161043"/>
              </a:xfrm>
            </p:grpSpPr>
            <p:sp>
              <p:nvSpPr>
                <p:cNvPr id="333" name="Google Shape;333;p26"/>
                <p:cNvSpPr/>
                <p:nvPr/>
              </p:nvSpPr>
              <p:spPr>
                <a:xfrm>
                  <a:off x="160550" y="602719"/>
                  <a:ext cx="11935800" cy="6119400"/>
                </a:xfrm>
                <a:prstGeom prst="roundRect">
                  <a:avLst>
                    <a:gd fmla="val 1264" name="adj"/>
                  </a:avLst>
                </a:prstGeom>
                <a:solidFill>
                  <a:srgbClr val="999999">
                    <a:alpha val="71520"/>
                  </a:srgbClr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4" name="Google Shape;334;p26"/>
                <p:cNvSpPr/>
                <p:nvPr/>
              </p:nvSpPr>
              <p:spPr>
                <a:xfrm>
                  <a:off x="2110825" y="2736700"/>
                  <a:ext cx="938700" cy="2925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chemeClr val="lt1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5" name="Google Shape;335;p26"/>
                <p:cNvSpPr/>
                <p:nvPr/>
              </p:nvSpPr>
              <p:spPr>
                <a:xfrm>
                  <a:off x="3054406" y="624263"/>
                  <a:ext cx="9034800" cy="61395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pic>
            <p:nvPicPr>
              <p:cNvPr id="336" name="Google Shape;336;p26"/>
              <p:cNvPicPr preferRelativeResize="0"/>
              <p:nvPr/>
            </p:nvPicPr>
            <p:blipFill rotWithShape="1">
              <a:blip r:embed="rId3">
                <a:alphaModFix/>
              </a:blip>
              <a:srcRect b="5157" l="25719" r="26180" t="74342"/>
              <a:stretch/>
            </p:blipFill>
            <p:spPr>
              <a:xfrm>
                <a:off x="838825" y="2611139"/>
                <a:ext cx="1272001" cy="543601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grpSp>
            <p:nvGrpSpPr>
              <p:cNvPr id="337" name="Google Shape;337;p26"/>
              <p:cNvGrpSpPr/>
              <p:nvPr/>
            </p:nvGrpSpPr>
            <p:grpSpPr>
              <a:xfrm>
                <a:off x="3094425" y="749875"/>
                <a:ext cx="8899500" cy="5892150"/>
                <a:chOff x="3094425" y="749875"/>
                <a:chExt cx="8899500" cy="5892150"/>
              </a:xfrm>
            </p:grpSpPr>
            <p:cxnSp>
              <p:nvCxnSpPr>
                <p:cNvPr id="338" name="Google Shape;338;p26"/>
                <p:cNvCxnSpPr/>
                <p:nvPr/>
              </p:nvCxnSpPr>
              <p:spPr>
                <a:xfrm>
                  <a:off x="3094425" y="5960650"/>
                  <a:ext cx="889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id="339" name="Google Shape;339;p2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64841" t="7441"/>
                <a:stretch/>
              </p:blipFill>
              <p:spPr>
                <a:xfrm>
                  <a:off x="9450775" y="3118400"/>
                  <a:ext cx="2436050" cy="2651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40" name="Google Shape;340;p26"/>
                <p:cNvSpPr txBox="1"/>
                <p:nvPr/>
              </p:nvSpPr>
              <p:spPr>
                <a:xfrm>
                  <a:off x="3197000" y="3417350"/>
                  <a:ext cx="47760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000" u="sng">
                      <a:solidFill>
                        <a:schemeClr val="hlink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  <a:hlinkClick r:id="rId6"/>
                    </a:rPr>
                    <a:t>https://github.com/LGSDET/SDET_JETLAG</a:t>
                  </a:r>
                  <a:r>
                    <a:rPr b="1" lang="en-US" sz="1000">
                      <a:solidFill>
                        <a:srgbClr val="3C78D8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 </a:t>
                  </a:r>
                  <a:r>
                    <a:rPr lang="en-US" sz="1100">
                      <a:solidFill>
                        <a:schemeClr val="dk1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※ private!</a:t>
                  </a:r>
                  <a:endParaRPr b="1" sz="1000">
                    <a:solidFill>
                      <a:srgbClr val="3C78D8"/>
                    </a:solidFill>
                    <a:latin typeface="Cascadia Code"/>
                    <a:ea typeface="Cascadia Code"/>
                    <a:cs typeface="Cascadia Code"/>
                    <a:sym typeface="Cascadia Code"/>
                  </a:endParaRPr>
                </a:p>
              </p:txBody>
            </p:sp>
            <p:sp>
              <p:nvSpPr>
                <p:cNvPr id="341" name="Google Shape;341;p26"/>
                <p:cNvSpPr txBox="1"/>
                <p:nvPr/>
              </p:nvSpPr>
              <p:spPr>
                <a:xfrm>
                  <a:off x="3094428" y="3117688"/>
                  <a:ext cx="3282000" cy="29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300">
                      <a:solidFill>
                        <a:srgbClr val="3A3838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▶ Version Control (GitHub)</a:t>
                  </a:r>
                  <a:endParaRPr b="1" sz="1300">
                    <a:solidFill>
                      <a:srgbClr val="3A3838"/>
                    </a:solidFill>
                    <a:latin typeface="Cascadia Code"/>
                    <a:ea typeface="Cascadia Code"/>
                    <a:cs typeface="Cascadia Code"/>
                    <a:sym typeface="Cascadia Code"/>
                  </a:endParaRPr>
                </a:p>
              </p:txBody>
            </p:sp>
            <p:sp>
              <p:nvSpPr>
                <p:cNvPr id="342" name="Google Shape;342;p26"/>
                <p:cNvSpPr txBox="1"/>
                <p:nvPr/>
              </p:nvSpPr>
              <p:spPr>
                <a:xfrm>
                  <a:off x="3433075" y="4070263"/>
                  <a:ext cx="60177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├── </a:t>
                  </a:r>
                  <a:r>
                    <a:rPr b="1" lang="en-US" sz="1200">
                      <a:solidFill>
                        <a:srgbClr val="0B5394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master (default)</a:t>
                  </a:r>
                  <a:r>
                    <a:rPr lang="en-US" sz="1200"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      # 🚀 Final integration &amp; testing branch</a:t>
                  </a:r>
                  <a:endParaRPr sz="1200">
                    <a:latin typeface="Cascadia Code"/>
                    <a:ea typeface="Cascadia Code"/>
                    <a:cs typeface="Cascadia Code"/>
                    <a:sym typeface="Cascadia Code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├── gyeongmi_tcpclient    # 💻 Feature development branch  </a:t>
                  </a:r>
                  <a:endParaRPr sz="1200">
                    <a:latin typeface="Cascadia Code"/>
                    <a:ea typeface="Cascadia Code"/>
                    <a:cs typeface="Cascadia Code"/>
                    <a:sym typeface="Cascadia Code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├── unit_test             # 🧪 Google Test environment setup</a:t>
                  </a:r>
                  <a:endParaRPr sz="1200">
                    <a:latin typeface="Cascadia Code"/>
                    <a:ea typeface="Cascadia Code"/>
                    <a:cs typeface="Cascadia Code"/>
                    <a:sym typeface="Cascadia Code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└── blackbox_test         # 📋 Black-box test case development</a:t>
                  </a:r>
                  <a:endParaRPr sz="1200">
                    <a:latin typeface="Cascadia Code"/>
                    <a:ea typeface="Cascadia Code"/>
                    <a:cs typeface="Cascadia Code"/>
                    <a:sym typeface="Cascadia Code"/>
                  </a:endParaRPr>
                </a:p>
              </p:txBody>
            </p:sp>
            <p:sp>
              <p:nvSpPr>
                <p:cNvPr id="343" name="Google Shape;343;p26"/>
                <p:cNvSpPr txBox="1"/>
                <p:nvPr/>
              </p:nvSpPr>
              <p:spPr>
                <a:xfrm>
                  <a:off x="3277503" y="3821450"/>
                  <a:ext cx="32820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200">
                      <a:solidFill>
                        <a:srgbClr val="3A3838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* Git branch strategy</a:t>
                  </a:r>
                  <a:endParaRPr b="1" sz="1200">
                    <a:solidFill>
                      <a:srgbClr val="3A3838"/>
                    </a:solidFill>
                    <a:latin typeface="Cascadia Code"/>
                    <a:ea typeface="Cascadia Code"/>
                    <a:cs typeface="Cascadia Code"/>
                    <a:sym typeface="Cascadia Code"/>
                  </a:endParaRPr>
                </a:p>
              </p:txBody>
            </p:sp>
            <p:sp>
              <p:nvSpPr>
                <p:cNvPr id="344" name="Google Shape;344;p26"/>
                <p:cNvSpPr txBox="1"/>
                <p:nvPr/>
              </p:nvSpPr>
              <p:spPr>
                <a:xfrm>
                  <a:off x="3277500" y="6288025"/>
                  <a:ext cx="4148100" cy="35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000" u="sng">
                      <a:solidFill>
                        <a:schemeClr val="hlink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  <a:hlinkClick r:id="rId7"/>
                    </a:rPr>
                    <a:t>http://172.20.1.107:8080/</a:t>
                  </a:r>
                  <a:r>
                    <a:rPr b="1" lang="en-US" sz="1000">
                      <a:solidFill>
                        <a:srgbClr val="3C78D8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 </a:t>
                  </a:r>
                  <a:r>
                    <a:rPr lang="en-US" sz="1100">
                      <a:solidFill>
                        <a:schemeClr val="dk1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※ local server!</a:t>
                  </a:r>
                  <a:endParaRPr sz="1100">
                    <a:latin typeface="Cascadia Code"/>
                    <a:ea typeface="Cascadia Code"/>
                    <a:cs typeface="Cascadia Code"/>
                    <a:sym typeface="Cascadia Code"/>
                  </a:endParaRPr>
                </a:p>
              </p:txBody>
            </p:sp>
            <p:sp>
              <p:nvSpPr>
                <p:cNvPr id="345" name="Google Shape;345;p26"/>
                <p:cNvSpPr txBox="1"/>
                <p:nvPr/>
              </p:nvSpPr>
              <p:spPr>
                <a:xfrm>
                  <a:off x="3197003" y="6053838"/>
                  <a:ext cx="3282000" cy="29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300">
                      <a:solidFill>
                        <a:srgbClr val="3A3838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rPr>
                    <a:t>▶ CI/CD Pipeline Setup (Jenkins)</a:t>
                  </a:r>
                  <a:endParaRPr b="1" sz="1300">
                    <a:solidFill>
                      <a:srgbClr val="3A3838"/>
                    </a:solidFill>
                    <a:latin typeface="Cascadia Code"/>
                    <a:ea typeface="Cascadia Code"/>
                    <a:cs typeface="Cascadia Code"/>
                    <a:sym typeface="Cascadia Code"/>
                  </a:endParaRPr>
                </a:p>
              </p:txBody>
            </p:sp>
            <p:grpSp>
              <p:nvGrpSpPr>
                <p:cNvPr id="346" name="Google Shape;346;p26"/>
                <p:cNvGrpSpPr/>
                <p:nvPr/>
              </p:nvGrpSpPr>
              <p:grpSpPr>
                <a:xfrm>
                  <a:off x="3094425" y="749875"/>
                  <a:ext cx="8899500" cy="2330425"/>
                  <a:chOff x="3094425" y="749875"/>
                  <a:chExt cx="8899500" cy="2330425"/>
                </a:xfrm>
              </p:grpSpPr>
              <p:pic>
                <p:nvPicPr>
                  <p:cNvPr id="347" name="Google Shape;347;p26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31035" l="0" r="0" t="26779"/>
                  <a:stretch/>
                </p:blipFill>
                <p:spPr>
                  <a:xfrm>
                    <a:off x="3396877" y="852875"/>
                    <a:ext cx="866496" cy="2666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8" name="Google Shape;348;p26"/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4263374" y="1202344"/>
                    <a:ext cx="464927" cy="4750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9" name="Google Shape;349;p26"/>
                  <p:cNvPicPr preferRelativeResize="0"/>
                  <p:nvPr/>
                </p:nvPicPr>
                <p:blipFill>
                  <a:blip r:embed="rId10">
                    <a:alphaModFix/>
                  </a:blip>
                  <a:stretch>
                    <a:fillRect/>
                  </a:stretch>
                </p:blipFill>
                <p:spPr>
                  <a:xfrm>
                    <a:off x="3277500" y="1119544"/>
                    <a:ext cx="866500" cy="1899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0" name="Google Shape;350;p2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3798846" y="1350383"/>
                    <a:ext cx="398618" cy="3529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1" name="Google Shape;351;p26"/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4349270" y="983938"/>
                    <a:ext cx="599880" cy="2176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2" name="Google Shape;352;p26"/>
                  <p:cNvPicPr preferRelativeResize="0"/>
                  <p:nvPr/>
                </p:nvPicPr>
                <p:blipFill>
                  <a:blip r:embed="rId13">
                    <a:alphaModFix/>
                  </a:blip>
                  <a:stretch>
                    <a:fillRect/>
                  </a:stretch>
                </p:blipFill>
                <p:spPr>
                  <a:xfrm>
                    <a:off x="3663250" y="1941225"/>
                    <a:ext cx="1009663" cy="10096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3" name="Google Shape;353;p26"/>
                  <p:cNvPicPr preferRelativeResize="0"/>
                  <p:nvPr/>
                </p:nvPicPr>
                <p:blipFill>
                  <a:blip r:embed="rId14">
                    <a:alphaModFix/>
                  </a:blip>
                  <a:stretch>
                    <a:fillRect/>
                  </a:stretch>
                </p:blipFill>
                <p:spPr>
                  <a:xfrm>
                    <a:off x="5808002" y="1998375"/>
                    <a:ext cx="938650" cy="9525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54" name="Google Shape;354;p26"/>
                  <p:cNvSpPr txBox="1"/>
                  <p:nvPr/>
                </p:nvSpPr>
                <p:spPr>
                  <a:xfrm>
                    <a:off x="4949142" y="1700300"/>
                    <a:ext cx="512400" cy="630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3500">
                        <a:solidFill>
                          <a:srgbClr val="3A3838"/>
                        </a:solidFill>
                        <a:latin typeface="Cascadia Code"/>
                        <a:ea typeface="Cascadia Code"/>
                        <a:cs typeface="Cascadia Code"/>
                        <a:sym typeface="Cascadia Code"/>
                      </a:rPr>
                      <a:t>+</a:t>
                    </a:r>
                    <a:endParaRPr b="1" sz="3500">
                      <a:solidFill>
                        <a:srgbClr val="9E1F19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endParaRPr>
                  </a:p>
                </p:txBody>
              </p:sp>
              <p:sp>
                <p:nvSpPr>
                  <p:cNvPr id="355" name="Google Shape;355;p26"/>
                  <p:cNvSpPr/>
                  <p:nvPr/>
                </p:nvSpPr>
                <p:spPr>
                  <a:xfrm>
                    <a:off x="6784800" y="1735575"/>
                    <a:ext cx="1188300" cy="400200"/>
                  </a:xfrm>
                  <a:prstGeom prst="rightArrow">
                    <a:avLst>
                      <a:gd fmla="val 50000" name="adj1"/>
                      <a:gd fmla="val 50000" name="adj2"/>
                    </a:avLst>
                  </a:prstGeom>
                  <a:solidFill>
                    <a:schemeClr val="accen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56" name="Google Shape;356;p26"/>
                  <p:cNvSpPr txBox="1"/>
                  <p:nvPr/>
                </p:nvSpPr>
                <p:spPr>
                  <a:xfrm>
                    <a:off x="7039027" y="1529875"/>
                    <a:ext cx="600000" cy="292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1300">
                        <a:solidFill>
                          <a:srgbClr val="3A3838"/>
                        </a:solidFill>
                        <a:latin typeface="Cascadia Code"/>
                        <a:ea typeface="Cascadia Code"/>
                        <a:cs typeface="Cascadia Code"/>
                        <a:sym typeface="Cascadia Code"/>
                      </a:rPr>
                      <a:t>push</a:t>
                    </a:r>
                    <a:endParaRPr b="1" sz="1300">
                      <a:solidFill>
                        <a:srgbClr val="9E1F19"/>
                      </a:solidFill>
                      <a:latin typeface="Cascadia Code"/>
                      <a:ea typeface="Cascadia Code"/>
                      <a:cs typeface="Cascadia Code"/>
                      <a:sym typeface="Cascadia Code"/>
                    </a:endParaRPr>
                  </a:p>
                </p:txBody>
              </p:sp>
              <p:sp>
                <p:nvSpPr>
                  <p:cNvPr id="357" name="Google Shape;357;p26"/>
                  <p:cNvSpPr/>
                  <p:nvPr/>
                </p:nvSpPr>
                <p:spPr>
                  <a:xfrm>
                    <a:off x="8221150" y="749875"/>
                    <a:ext cx="2858976" cy="2089908"/>
                  </a:xfrm>
                  <a:prstGeom prst="cloud">
                    <a:avLst/>
                  </a:prstGeom>
                  <a:solidFill>
                    <a:srgbClr val="000000">
                      <a:alpha val="0"/>
                    </a:srgbClr>
                  </a:solidFill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pic>
                <p:nvPicPr>
                  <p:cNvPr id="358" name="Google Shape;358;p26"/>
                  <p:cNvPicPr preferRelativeResize="0"/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5381250" y="1000014"/>
                    <a:ext cx="866500" cy="8796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59" name="Google Shape;359;p26"/>
                  <p:cNvPicPr preferRelativeResize="0"/>
                  <p:nvPr/>
                </p:nvPicPr>
                <p:blipFill>
                  <a:blip r:embed="rId16">
                    <a:alphaModFix/>
                  </a:blip>
                  <a:stretch>
                    <a:fillRect/>
                  </a:stretch>
                </p:blipFill>
                <p:spPr>
                  <a:xfrm>
                    <a:off x="8344776" y="1444063"/>
                    <a:ext cx="1229727" cy="6917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360" name="Google Shape;360;p26"/>
                  <p:cNvGrpSpPr/>
                  <p:nvPr/>
                </p:nvGrpSpPr>
                <p:grpSpPr>
                  <a:xfrm>
                    <a:off x="9632750" y="939762"/>
                    <a:ext cx="1267200" cy="1000200"/>
                    <a:chOff x="9177125" y="3278350"/>
                    <a:chExt cx="1267200" cy="1000200"/>
                  </a:xfrm>
                </p:grpSpPr>
                <p:pic>
                  <p:nvPicPr>
                    <p:cNvPr id="361" name="Google Shape;361;p26"/>
                    <p:cNvPicPr preferRelativeResize="0"/>
                    <p:nvPr/>
                  </p:nvPicPr>
                  <p:blipFill>
                    <a:blip r:embed="rId17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9491574" y="3278350"/>
                      <a:ext cx="600000" cy="60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62" name="Google Shape;362;p26"/>
                    <p:cNvSpPr txBox="1"/>
                    <p:nvPr/>
                  </p:nvSpPr>
                  <p:spPr>
                    <a:xfrm>
                      <a:off x="9177125" y="3878350"/>
                      <a:ext cx="1267200" cy="40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A3838"/>
                          </a:solidFill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Google Test</a:t>
                      </a:r>
                      <a:endParaRPr sz="1000">
                        <a:solidFill>
                          <a:srgbClr val="3A3838"/>
                        </a:solidFill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A3838"/>
                          </a:solidFill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Framework</a:t>
                      </a:r>
                      <a:endParaRPr sz="1000">
                        <a:solidFill>
                          <a:srgbClr val="9E1F19"/>
                        </a:solidFill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p:txBody>
                </p:sp>
              </p:grpSp>
              <p:pic>
                <p:nvPicPr>
                  <p:cNvPr id="363" name="Google Shape;363;p26"/>
                  <p:cNvPicPr preferRelativeResize="0"/>
                  <p:nvPr/>
                </p:nvPicPr>
                <p:blipFill>
                  <a:blip r:embed="rId18">
                    <a:alphaModFix/>
                  </a:blip>
                  <a:stretch>
                    <a:fillRect/>
                  </a:stretch>
                </p:blipFill>
                <p:spPr>
                  <a:xfrm>
                    <a:off x="9296350" y="1754306"/>
                    <a:ext cx="866500" cy="8664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364" name="Google Shape;364;p26"/>
                  <p:cNvCxnSpPr/>
                  <p:nvPr/>
                </p:nvCxnSpPr>
                <p:spPr>
                  <a:xfrm>
                    <a:off x="3094425" y="3080300"/>
                    <a:ext cx="88995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  <p:sp>
          <p:nvSpPr>
            <p:cNvPr id="365" name="Google Shape;365;p26"/>
            <p:cNvSpPr/>
            <p:nvPr/>
          </p:nvSpPr>
          <p:spPr>
            <a:xfrm>
              <a:off x="3165013" y="741163"/>
              <a:ext cx="1848300" cy="1092600"/>
            </a:xfrm>
            <a:prstGeom prst="wedgeRoundRectCallout">
              <a:avLst>
                <a:gd fmla="val 1534" name="adj1"/>
                <a:gd fmla="val 59161" name="adj2"/>
                <a:gd fmla="val 0" name="adj3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6" name="Google Shape;366;p26"/>
          <p:cNvSpPr txBox="1"/>
          <p:nvPr/>
        </p:nvSpPr>
        <p:spPr>
          <a:xfrm>
            <a:off x="32950" y="54650"/>
            <a:ext cx="82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Coding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7"/>
          <p:cNvPicPr preferRelativeResize="0"/>
          <p:nvPr/>
        </p:nvPicPr>
        <p:blipFill rotWithShape="1">
          <a:blip r:embed="rId3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7"/>
          <p:cNvSpPr txBox="1"/>
          <p:nvPr/>
        </p:nvSpPr>
        <p:spPr>
          <a:xfrm>
            <a:off x="1417321" y="428247"/>
            <a:ext cx="93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 Design Techniques - </a:t>
            </a:r>
            <a:r>
              <a:rPr lang="en-US" sz="3000">
                <a:solidFill>
                  <a:srgbClr val="A2251E"/>
                </a:solidFill>
                <a:latin typeface="Cascadia Code"/>
                <a:ea typeface="Cascadia Code"/>
                <a:cs typeface="Cascadia Code"/>
                <a:sym typeface="Cascadia Code"/>
              </a:rPr>
              <a:t>Unit Test</a:t>
            </a:r>
            <a:endParaRPr sz="3000">
              <a:solidFill>
                <a:srgbClr val="A2251E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Run Unit tests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374" name="Google Shape;3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850" y="1306475"/>
            <a:ext cx="7196125" cy="2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34747"/>
            <a:ext cx="4540050" cy="476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8"/>
          <p:cNvPicPr preferRelativeResize="0"/>
          <p:nvPr/>
        </p:nvPicPr>
        <p:blipFill rotWithShape="1">
          <a:blip r:embed="rId3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 txBox="1"/>
          <p:nvPr/>
        </p:nvSpPr>
        <p:spPr>
          <a:xfrm>
            <a:off x="1417321" y="428247"/>
            <a:ext cx="93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 Design Techniques - </a:t>
            </a:r>
            <a:r>
              <a:rPr lang="en-US" sz="3000">
                <a:solidFill>
                  <a:srgbClr val="A2251E"/>
                </a:solidFill>
                <a:latin typeface="Cascadia Code"/>
                <a:ea typeface="Cascadia Code"/>
                <a:cs typeface="Cascadia Code"/>
                <a:sym typeface="Cascadia Code"/>
              </a:rPr>
              <a:t>Integration Test</a:t>
            </a:r>
            <a:endParaRPr sz="3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382" name="Google Shape;382;p28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Run Integration tests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383" name="Google Shape;3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0" y="1533788"/>
            <a:ext cx="5793326" cy="37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200" y="1704650"/>
            <a:ext cx="5980990" cy="36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9"/>
          <p:cNvPicPr preferRelativeResize="0"/>
          <p:nvPr/>
        </p:nvPicPr>
        <p:blipFill rotWithShape="1">
          <a:blip r:embed="rId3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 txBox="1"/>
          <p:nvPr/>
        </p:nvSpPr>
        <p:spPr>
          <a:xfrm>
            <a:off x="1417321" y="352047"/>
            <a:ext cx="93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 Design Techniques - </a:t>
            </a:r>
            <a:r>
              <a:rPr lang="en-US" sz="3000">
                <a:solidFill>
                  <a:srgbClr val="A2251E"/>
                </a:solidFill>
                <a:latin typeface="Cascadia Code"/>
                <a:ea typeface="Cascadia Code"/>
                <a:cs typeface="Cascadia Code"/>
                <a:sym typeface="Cascadia Code"/>
              </a:rPr>
              <a:t>System Test</a:t>
            </a:r>
            <a:endParaRPr sz="3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391" name="Google Shape;391;p29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Run </a:t>
            </a: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S</a:t>
            </a: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ystem tests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392" name="Google Shape;3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813" y="1391051"/>
            <a:ext cx="8070376" cy="48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0"/>
          <p:cNvSpPr/>
          <p:nvPr/>
        </p:nvSpPr>
        <p:spPr>
          <a:xfrm>
            <a:off x="238896" y="673104"/>
            <a:ext cx="1154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A total of </a:t>
            </a:r>
            <a:r>
              <a:rPr b="1" lang="en-US" sz="1700">
                <a:solidFill>
                  <a:schemeClr val="dk1"/>
                </a:solidFill>
                <a:highlight>
                  <a:schemeClr val="lt1"/>
                </a:highlight>
                <a:latin typeface="Cascadia Code"/>
                <a:ea typeface="Cascadia Code"/>
                <a:cs typeface="Cascadia Code"/>
                <a:sym typeface="Cascadia Code"/>
              </a:rPr>
              <a:t>5 bugs</a:t>
            </a:r>
            <a:r>
              <a:rPr b="1"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were identified. </a:t>
            </a:r>
            <a:endParaRPr sz="17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graphicFrame>
        <p:nvGraphicFramePr>
          <p:cNvPr id="399" name="Google Shape;399;p30"/>
          <p:cNvGraphicFramePr/>
          <p:nvPr/>
        </p:nvGraphicFramePr>
        <p:xfrm>
          <a:off x="397483" y="32330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{613ABC15-8A20-4544-8E2B-862BEC94A1C0}</a:tableStyleId>
              </a:tblPr>
              <a:tblGrid>
                <a:gridCol w="751725"/>
                <a:gridCol w="1620900"/>
                <a:gridCol w="4925675"/>
                <a:gridCol w="1343475"/>
                <a:gridCol w="1135325"/>
                <a:gridCol w="1772350"/>
              </a:tblGrid>
              <a:tr h="32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Bug ID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Related Test Cases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Bug Description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Date Found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Severity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Verification Test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2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BUG-001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ST-FR-10-04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Health board fails after re-connection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02-Jun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highlight>
                            <a:srgbClr val="EA9999"/>
                          </a:highlight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Critical</a:t>
                      </a:r>
                      <a:endParaRPr sz="900">
                        <a:highlight>
                          <a:srgbClr val="EA9999"/>
                        </a:highlight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#2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BUG-002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BVA-FR-02-02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TC-FR-09-02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Memory usage warning alarm condition unmet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04-Jun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highlight>
                            <a:srgbClr val="F9CB9C"/>
                          </a:highlight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Major</a:t>
                      </a:r>
                      <a:endParaRPr sz="900">
                        <a:highlight>
                          <a:srgbClr val="F9CB9C"/>
                        </a:highlight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#3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BUG-003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BVA-FR-03-02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TC-FR-09-03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 temperature warning alarm condition unmet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04-Jun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highlight>
                            <a:srgbClr val="F9CB9C"/>
                          </a:highlight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Major</a:t>
                      </a:r>
                      <a:endParaRPr sz="900">
                        <a:highlight>
                          <a:srgbClr val="F9CB9C"/>
                        </a:highlight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#3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BUG-004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UT-01-04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 usage parsing exception not handled (negative value)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05-Jun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highlight>
                            <a:srgbClr val="FFE599"/>
                          </a:highlight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Minor</a:t>
                      </a:r>
                      <a:endParaRPr sz="900">
                        <a:highlight>
                          <a:srgbClr val="FFE599"/>
                        </a:highlight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#5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BUG-005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UT-03-04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UT-03-05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UT-03-06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Disk usage parsing exception not handled (negative, empty, string)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05-Jun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highlight>
                            <a:srgbClr val="FFE599"/>
                          </a:highlight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Minor</a:t>
                      </a:r>
                      <a:endParaRPr sz="900">
                        <a:highlight>
                          <a:srgbClr val="FFE599"/>
                        </a:highlight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#5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0" name="Google Shape;400;p30"/>
          <p:cNvSpPr txBox="1"/>
          <p:nvPr/>
        </p:nvSpPr>
        <p:spPr>
          <a:xfrm>
            <a:off x="397475" y="1217125"/>
            <a:ext cx="68442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※ </a:t>
            </a:r>
            <a:r>
              <a:rPr b="1" lang="en-US" sz="13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Severity Levels</a:t>
            </a:r>
            <a:endParaRPr b="1" sz="13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E06666"/>
                </a:highlight>
                <a:latin typeface="Cascadia Code"/>
                <a:ea typeface="Cascadia Code"/>
                <a:cs typeface="Cascadia Code"/>
                <a:sym typeface="Cascadia Code"/>
              </a:rPr>
              <a:t>Critical</a:t>
            </a:r>
            <a:r>
              <a:rPr lang="en-US" sz="1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: Malfunction of core functionality</a:t>
            </a:r>
            <a:br>
              <a:rPr lang="en-US" sz="1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000">
                <a:solidFill>
                  <a:schemeClr val="dk1"/>
                </a:solidFill>
                <a:highlight>
                  <a:srgbClr val="F6B26B"/>
                </a:highlight>
                <a:latin typeface="Cascadia Code"/>
                <a:ea typeface="Cascadia Code"/>
                <a:cs typeface="Cascadia Code"/>
                <a:sym typeface="Cascadia Code"/>
              </a:rPr>
              <a:t>Major</a:t>
            </a:r>
            <a:r>
              <a:rPr lang="en-US" sz="1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: Malfunction of secondary functionality that is noticeable by the user</a:t>
            </a:r>
            <a:br>
              <a:rPr lang="en-US" sz="1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000">
                <a:solidFill>
                  <a:schemeClr val="dk1"/>
                </a:solidFill>
                <a:highlight>
                  <a:srgbClr val="FFE599"/>
                </a:highlight>
                <a:latin typeface="Cascadia Code"/>
                <a:ea typeface="Cascadia Code"/>
                <a:cs typeface="Cascadia Code"/>
                <a:sym typeface="Cascadia Code"/>
              </a:rPr>
              <a:t>M</a:t>
            </a:r>
            <a:r>
              <a:rPr lang="en-US" sz="1000">
                <a:solidFill>
                  <a:schemeClr val="dk1"/>
                </a:solidFill>
                <a:highlight>
                  <a:srgbClr val="FFE599"/>
                </a:highlight>
                <a:latin typeface="Cascadia Code"/>
                <a:ea typeface="Cascadia Code"/>
                <a:cs typeface="Cascadia Code"/>
                <a:sym typeface="Cascadia Code"/>
              </a:rPr>
              <a:t>inor</a:t>
            </a:r>
            <a:r>
              <a:rPr lang="en-US" sz="1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: Noticeable by the user but occurs infrequently</a:t>
            </a:r>
            <a:br>
              <a:rPr lang="en-US" sz="1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Comment: Not noticeable by the user</a:t>
            </a:r>
            <a:endParaRPr sz="10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32948" y="54650"/>
            <a:ext cx="7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Run System tests - Result</a:t>
            </a:r>
            <a:r>
              <a:rPr b="1" lang="en-US" sz="2000">
                <a:solidFill>
                  <a:srgbClr val="A2251E"/>
                </a:solidFill>
                <a:latin typeface="Cascadia Code"/>
                <a:ea typeface="Cascadia Code"/>
                <a:cs typeface="Cascadia Code"/>
                <a:sym typeface="Cascadia Code"/>
              </a:rPr>
              <a:t>(List of Defects)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10174575" y="3063138"/>
            <a:ext cx="1792200" cy="301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0"/>
          <p:cNvSpPr/>
          <p:nvPr/>
        </p:nvSpPr>
        <p:spPr>
          <a:xfrm>
            <a:off x="8578925" y="2724450"/>
            <a:ext cx="375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6AA84F"/>
                </a:solidFill>
                <a:latin typeface="Cascadia Code"/>
                <a:ea typeface="Cascadia Code"/>
                <a:cs typeface="Cascadia Code"/>
                <a:sym typeface="Cascadia Code"/>
              </a:rPr>
              <a:t>All bugs have been fixed</a:t>
            </a:r>
            <a:r>
              <a:rPr b="1"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🎉</a:t>
            </a:r>
            <a:endParaRPr sz="17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1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Run Static analysis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50" y="588600"/>
            <a:ext cx="10493900" cy="597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6879" y="588600"/>
            <a:ext cx="8617272" cy="626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1"/>
          <p:cNvSpPr/>
          <p:nvPr/>
        </p:nvSpPr>
        <p:spPr>
          <a:xfrm>
            <a:off x="5286900" y="5286900"/>
            <a:ext cx="685200" cy="12741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A025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3962375" y="3149025"/>
            <a:ext cx="685200" cy="3186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A025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1"/>
          <p:cNvSpPr txBox="1"/>
          <p:nvPr/>
        </p:nvSpPr>
        <p:spPr>
          <a:xfrm>
            <a:off x="4388375" y="5566025"/>
            <a:ext cx="770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🤫</a:t>
            </a:r>
            <a:endParaRPr sz="4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25" y="872050"/>
            <a:ext cx="3608149" cy="10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075" y="152400"/>
            <a:ext cx="30853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849225" y="1164325"/>
            <a:ext cx="53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01</a:t>
            </a:r>
            <a:endParaRPr b="1"/>
          </a:p>
        </p:txBody>
      </p:sp>
      <p:sp>
        <p:nvSpPr>
          <p:cNvPr id="99" name="Google Shape;99;p14"/>
          <p:cNvSpPr txBox="1"/>
          <p:nvPr/>
        </p:nvSpPr>
        <p:spPr>
          <a:xfrm>
            <a:off x="5386525" y="1164325"/>
            <a:ext cx="5655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Introduction</a:t>
            </a:r>
            <a:endParaRPr sz="2000">
              <a:solidFill>
                <a:srgbClr val="11151A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System Demonstration</a:t>
            </a:r>
            <a:endParaRPr sz="2000">
              <a:solidFill>
                <a:srgbClr val="11151A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Develop &amp; Testing (based on V-model)</a:t>
            </a:r>
            <a:endParaRPr sz="2000">
              <a:solidFill>
                <a:srgbClr val="11151A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 Results Analysis</a:t>
            </a:r>
            <a:endParaRPr sz="2000">
              <a:solidFill>
                <a:srgbClr val="11151A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Lessons learned</a:t>
            </a:r>
            <a:endParaRPr sz="2000">
              <a:solidFill>
                <a:srgbClr val="11151A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4849225" y="1778475"/>
            <a:ext cx="53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02</a:t>
            </a:r>
            <a:endParaRPr b="1"/>
          </a:p>
        </p:txBody>
      </p:sp>
      <p:sp>
        <p:nvSpPr>
          <p:cNvPr id="101" name="Google Shape;101;p14"/>
          <p:cNvSpPr txBox="1"/>
          <p:nvPr/>
        </p:nvSpPr>
        <p:spPr>
          <a:xfrm>
            <a:off x="4849225" y="2392625"/>
            <a:ext cx="53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03</a:t>
            </a:r>
            <a:endParaRPr b="1"/>
          </a:p>
        </p:txBody>
      </p:sp>
      <p:sp>
        <p:nvSpPr>
          <p:cNvPr id="102" name="Google Shape;102;p14"/>
          <p:cNvSpPr txBox="1"/>
          <p:nvPr/>
        </p:nvSpPr>
        <p:spPr>
          <a:xfrm>
            <a:off x="4849225" y="3006775"/>
            <a:ext cx="53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04</a:t>
            </a:r>
            <a:endParaRPr b="1"/>
          </a:p>
        </p:txBody>
      </p:sp>
      <p:sp>
        <p:nvSpPr>
          <p:cNvPr id="103" name="Google Shape;103;p14"/>
          <p:cNvSpPr txBox="1"/>
          <p:nvPr/>
        </p:nvSpPr>
        <p:spPr>
          <a:xfrm>
            <a:off x="4849225" y="3620925"/>
            <a:ext cx="53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05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2"/>
          <p:cNvPicPr preferRelativeResize="0"/>
          <p:nvPr/>
        </p:nvPicPr>
        <p:blipFill rotWithShape="1">
          <a:blip r:embed="rId3">
            <a:alphaModFix/>
          </a:blip>
          <a:srcRect b="39453" l="0" r="0" t="34766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2"/>
          <p:cNvSpPr/>
          <p:nvPr/>
        </p:nvSpPr>
        <p:spPr>
          <a:xfrm>
            <a:off x="210875" y="543700"/>
            <a:ext cx="77193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A total of </a:t>
            </a:r>
            <a:r>
              <a:rPr b="1" lang="en-US" sz="16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5 tests</a:t>
            </a:r>
            <a:r>
              <a:rPr lang="en-US" sz="16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were executed.</a:t>
            </a:r>
            <a:endParaRPr sz="16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-. </a:t>
            </a:r>
            <a:r>
              <a:rPr lang="en-US" sz="16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Unit and regression tests were consistently performed.</a:t>
            </a:r>
            <a:r>
              <a:rPr lang="en-US" sz="16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endParaRPr sz="16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graphicFrame>
        <p:nvGraphicFramePr>
          <p:cNvPr id="421" name="Google Shape;421;p32"/>
          <p:cNvGraphicFramePr/>
          <p:nvPr/>
        </p:nvGraphicFramePr>
        <p:xfrm>
          <a:off x="549883" y="3086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{613ABC15-8A20-4544-8E2B-862BEC94A1C0}</a:tableStyleId>
              </a:tblPr>
              <a:tblGrid>
                <a:gridCol w="742150"/>
                <a:gridCol w="846175"/>
                <a:gridCol w="952950"/>
                <a:gridCol w="3449400"/>
                <a:gridCol w="1008100"/>
                <a:gridCol w="790075"/>
                <a:gridCol w="825425"/>
                <a:gridCol w="911575"/>
                <a:gridCol w="1088250"/>
              </a:tblGrid>
              <a:tr h="448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</a:t>
                      </a:r>
                      <a:b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</a:b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Period</a:t>
                      </a:r>
                      <a:endParaRPr b="1" sz="10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Target</a:t>
                      </a:r>
                      <a:b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</a:b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Version</a:t>
                      </a:r>
                      <a:endParaRPr b="1" sz="10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Tester</a:t>
                      </a:r>
                      <a:endParaRPr b="1" sz="10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</a:t>
                      </a: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 </a:t>
                      </a: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Objective</a:t>
                      </a:r>
                      <a:endParaRPr b="1" sz="10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</a:t>
                      </a:r>
                      <a:b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</a:b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Type</a:t>
                      </a:r>
                      <a:endParaRPr b="1" sz="10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Total 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Passed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Failed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Blocked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/>
                </a:tc>
              </a:tr>
              <a:tr h="473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06-02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v1.0</a:t>
                      </a:r>
                      <a:endParaRPr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Myeongsu Shin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Verify core functionalities (health monitoring)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Unit Test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Functional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36</a:t>
                      </a:r>
                      <a:endParaRPr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23</a:t>
                      </a:r>
                      <a:endParaRPr b="1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</a:t>
                      </a:r>
                      <a:endParaRPr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12</a:t>
                      </a:r>
                      <a:endParaRPr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901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06-0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3 ~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06/04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v1.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</a:t>
                      </a:r>
                      <a:endParaRPr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scadia Code"/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Myeongsu Shin</a:t>
                      </a:r>
                      <a:endParaRPr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scadia Code"/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</a:t>
                      </a: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Verification of unimplemented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 </a:t>
                      </a: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requirements </a:t>
                      </a:r>
                      <a:b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</a:b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  (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Alert</a:t>
                      </a: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 functions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)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scadia Code"/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Unit Test</a:t>
                      </a:r>
                      <a:b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</a:b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C</a:t>
                      </a: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onfirmation of defect improvement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Regression Test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Functional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75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61</a:t>
                      </a:r>
                      <a:endParaRPr b="1"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4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10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901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06/04 – 06/05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v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1.2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Myeongsu Shin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</a:t>
                      </a: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Verification of unimplemented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 </a:t>
                      </a: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requirements</a:t>
                      </a:r>
                      <a:b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</a:b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  </a:t>
                      </a: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(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Data latency,CRC)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Unit Test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C</a:t>
                      </a: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onfirmation of defect improvement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Regression Test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Functional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110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110</a:t>
                      </a:r>
                      <a:endParaRPr b="1"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</a:tr>
              <a:tr h="43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06/0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5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v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1.3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Myeongsu Shin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Unit Test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Regression Test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Functional</a:t>
                      </a:r>
                      <a:endParaRPr sz="800">
                        <a:solidFill>
                          <a:schemeClr val="dk1"/>
                        </a:solidFill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130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126</a:t>
                      </a:r>
                      <a:endParaRPr b="1"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4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06/0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5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v</a:t>
                      </a: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2.0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Myeongsu Shin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Unit Test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-. Regression Test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Functional</a:t>
                      </a:r>
                      <a:endParaRPr sz="800">
                        <a:solidFill>
                          <a:schemeClr val="dk1"/>
                        </a:solidFill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160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160</a:t>
                      </a:r>
                      <a:endParaRPr b="1"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-</a:t>
                      </a:r>
                      <a:endParaRPr sz="800" u="none" cap="none" strike="noStrike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pic>
        <p:nvPicPr>
          <p:cNvPr id="422" name="Google Shape;422;p32"/>
          <p:cNvPicPr preferRelativeResize="0"/>
          <p:nvPr/>
        </p:nvPicPr>
        <p:blipFill rotWithShape="1">
          <a:blip r:embed="rId4">
            <a:alphaModFix/>
          </a:blip>
          <a:srcRect b="0" l="0" r="64841" t="7441"/>
          <a:stretch/>
        </p:blipFill>
        <p:spPr>
          <a:xfrm>
            <a:off x="2110500" y="3591250"/>
            <a:ext cx="2436050" cy="2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2"/>
          <p:cNvSpPr/>
          <p:nvPr/>
        </p:nvSpPr>
        <p:spPr>
          <a:xfrm>
            <a:off x="1368150" y="3535100"/>
            <a:ext cx="696900" cy="3139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A025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2"/>
          <p:cNvSpPr/>
          <p:nvPr/>
        </p:nvSpPr>
        <p:spPr>
          <a:xfrm>
            <a:off x="2318800" y="4527925"/>
            <a:ext cx="2134200" cy="17151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A025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32"/>
          <p:cNvSpPr txBox="1"/>
          <p:nvPr/>
        </p:nvSpPr>
        <p:spPr>
          <a:xfrm>
            <a:off x="32948" y="54650"/>
            <a:ext cx="7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 Results Analysis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26" name="Google Shape;426;p32"/>
          <p:cNvSpPr txBox="1"/>
          <p:nvPr/>
        </p:nvSpPr>
        <p:spPr>
          <a:xfrm>
            <a:off x="7930175" y="5629900"/>
            <a:ext cx="770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🚀</a:t>
            </a:r>
            <a:endParaRPr sz="4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7" name="Google Shape;427;p32"/>
          <p:cNvGrpSpPr/>
          <p:nvPr/>
        </p:nvGrpSpPr>
        <p:grpSpPr>
          <a:xfrm>
            <a:off x="549866" y="1137435"/>
            <a:ext cx="3163102" cy="1715075"/>
            <a:chOff x="7080413" y="368582"/>
            <a:chExt cx="4734473" cy="2905430"/>
          </a:xfrm>
        </p:grpSpPr>
        <p:sp>
          <p:nvSpPr>
            <p:cNvPr id="428" name="Google Shape;428;p32"/>
            <p:cNvSpPr txBox="1"/>
            <p:nvPr/>
          </p:nvSpPr>
          <p:spPr>
            <a:xfrm>
              <a:off x="9660886" y="680678"/>
              <a:ext cx="15477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150" lIns="72150" spcFirstLastPara="1" rIns="72150" wrap="square" tIns="721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4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9</a:t>
              </a:r>
              <a:r>
                <a:rPr b="1" lang="en-US" sz="1104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% (15/160) </a:t>
              </a:r>
              <a:endParaRPr b="1" sz="1104">
                <a:latin typeface="Cascadia Code"/>
                <a:ea typeface="Cascadia Code"/>
                <a:cs typeface="Cascadia Code"/>
                <a:sym typeface="Cascadia Code"/>
              </a:endParaRPr>
            </a:p>
          </p:txBody>
        </p:sp>
        <p:sp>
          <p:nvSpPr>
            <p:cNvPr id="429" name="Google Shape;429;p32"/>
            <p:cNvSpPr txBox="1"/>
            <p:nvPr/>
          </p:nvSpPr>
          <p:spPr>
            <a:xfrm>
              <a:off x="9660886" y="1551322"/>
              <a:ext cx="1643400" cy="8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150" lIns="72150" spcFirstLastPara="1" rIns="72150" wrap="square" tIns="721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4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15% (23/160)</a:t>
              </a:r>
              <a:endParaRPr b="1" sz="1104">
                <a:latin typeface="Cascadia Code"/>
                <a:ea typeface="Cascadia Code"/>
                <a:cs typeface="Cascadia Code"/>
                <a:sym typeface="Cascadia Code"/>
              </a:endParaRPr>
            </a:p>
          </p:txBody>
        </p:sp>
        <p:pic>
          <p:nvPicPr>
            <p:cNvPr id="430" name="Google Shape;43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80413" y="368582"/>
              <a:ext cx="2811083" cy="29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32"/>
            <p:cNvSpPr txBox="1"/>
            <p:nvPr/>
          </p:nvSpPr>
          <p:spPr>
            <a:xfrm>
              <a:off x="9660886" y="2491855"/>
              <a:ext cx="2154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150" lIns="72150" spcFirstLastPara="1" rIns="72150" wrap="square" tIns="721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4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76</a:t>
              </a:r>
              <a:r>
                <a:rPr b="1" lang="en-US" sz="1104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% (122/160)</a:t>
              </a:r>
              <a:endParaRPr b="1" sz="1104">
                <a:latin typeface="Cascadia Code"/>
                <a:ea typeface="Cascadia Code"/>
                <a:cs typeface="Cascadia Code"/>
                <a:sym typeface="Cascadia Code"/>
              </a:endParaRPr>
            </a:p>
          </p:txBody>
        </p:sp>
      </p:grpSp>
      <p:pic>
        <p:nvPicPr>
          <p:cNvPr id="432" name="Google Shape;43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75" y="1187101"/>
            <a:ext cx="10708101" cy="16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2"/>
          <p:cNvSpPr/>
          <p:nvPr/>
        </p:nvSpPr>
        <p:spPr>
          <a:xfrm>
            <a:off x="7291125" y="1534750"/>
            <a:ext cx="3497100" cy="12681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A025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Documentation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440" name="Google Shape;4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25" y="1551025"/>
            <a:ext cx="4825375" cy="30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 txBox="1"/>
          <p:nvPr/>
        </p:nvSpPr>
        <p:spPr>
          <a:xfrm>
            <a:off x="199725" y="422475"/>
            <a:ext cx="2642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highlight>
                  <a:srgbClr val="FFE37D"/>
                </a:highlight>
                <a:latin typeface="Cascadia Code"/>
                <a:ea typeface="Cascadia Code"/>
                <a:cs typeface="Cascadia Code"/>
                <a:sym typeface="Cascadia Code"/>
              </a:rPr>
              <a:t>SRS</a:t>
            </a:r>
            <a:r>
              <a:rPr lang="en-US" sz="1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r>
              <a:rPr lang="en-US" sz="1000" u="sng">
                <a:solidFill>
                  <a:schemeClr val="hlink"/>
                </a:solidFill>
                <a:latin typeface="Cascadia Code"/>
                <a:ea typeface="Cascadia Code"/>
                <a:cs typeface="Cascadia Code"/>
                <a:sym typeface="Cascadia Code"/>
                <a:hlinkClick r:id="rId4"/>
              </a:rPr>
              <a:t>h</a:t>
            </a:r>
            <a:r>
              <a:rPr lang="en-US" sz="1000" u="sng">
                <a:solidFill>
                  <a:schemeClr val="hlink"/>
                </a:solidFill>
                <a:latin typeface="Cascadia Code"/>
                <a:ea typeface="Cascadia Code"/>
                <a:cs typeface="Cascadia Code"/>
                <a:sym typeface="Cascadia Code"/>
                <a:hlinkClick r:id="rId5"/>
              </a:rPr>
              <a:t>ttps://github.com/LGSDET/SDET_JETLAG/blob/master/Health%20Dashboard%20Requirements%20Specification%20(English).pdf</a:t>
            </a:r>
            <a:endParaRPr sz="10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5059025" y="454850"/>
            <a:ext cx="26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highlight>
                  <a:srgbClr val="FFE37D"/>
                </a:highlight>
                <a:latin typeface="Cascadia Code"/>
                <a:ea typeface="Cascadia Code"/>
                <a:cs typeface="Cascadia Code"/>
                <a:sym typeface="Cascadia Code"/>
              </a:rPr>
              <a:t>Test Report</a:t>
            </a:r>
            <a:r>
              <a:rPr lang="en-US" sz="1700">
                <a:solidFill>
                  <a:schemeClr val="dk1"/>
                </a:solidFill>
                <a:highlight>
                  <a:srgbClr val="FFE37D"/>
                </a:highlight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endParaRPr sz="1700">
              <a:solidFill>
                <a:schemeClr val="dk1"/>
              </a:solidFill>
              <a:highlight>
                <a:srgbClr val="FFE37D"/>
              </a:highlight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443" name="Google Shape;4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800" y="1540850"/>
            <a:ext cx="4523677" cy="4139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4" name="Google Shape;444;p33"/>
          <p:cNvPicPr preferRelativeResize="0"/>
          <p:nvPr/>
        </p:nvPicPr>
        <p:blipFill rotWithShape="1">
          <a:blip r:embed="rId7">
            <a:alphaModFix/>
          </a:blip>
          <a:srcRect b="0" l="0" r="0" t="4187"/>
          <a:stretch/>
        </p:blipFill>
        <p:spPr>
          <a:xfrm>
            <a:off x="5382250" y="1804150"/>
            <a:ext cx="5702523" cy="40937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5" name="Google Shape;44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800" y="2124075"/>
            <a:ext cx="5090516" cy="4272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6" name="Google Shape;44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9000" y="2470400"/>
            <a:ext cx="5785474" cy="40936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4250" y="2822550"/>
            <a:ext cx="5785476" cy="39324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33"/>
          <p:cNvPicPr preferRelativeResize="0"/>
          <p:nvPr/>
        </p:nvPicPr>
        <p:blipFill rotWithShape="1">
          <a:blip r:embed="rId11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3">
            <a:hlinkClick action="ppaction://hlinksldjump" r:id="rId12"/>
          </p:cNvPr>
          <p:cNvSpPr/>
          <p:nvPr/>
        </p:nvSpPr>
        <p:spPr>
          <a:xfrm>
            <a:off x="5223800" y="1144175"/>
            <a:ext cx="1348500" cy="266400"/>
          </a:xfrm>
          <a:prstGeom prst="homePlate">
            <a:avLst>
              <a:gd fmla="val 50000" name="adj"/>
            </a:avLst>
          </a:prstGeom>
          <a:solidFill>
            <a:srgbClr val="CCCC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Appendix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Documentation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199725" y="422475"/>
            <a:ext cx="26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highlight>
                  <a:srgbClr val="FFE37D"/>
                </a:highlight>
                <a:latin typeface="Cascadia Code"/>
                <a:ea typeface="Cascadia Code"/>
                <a:cs typeface="Cascadia Code"/>
                <a:sym typeface="Cascadia Code"/>
              </a:rPr>
              <a:t>Read.me</a:t>
            </a:r>
            <a:endParaRPr sz="17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457" name="Google Shape;457;p34"/>
          <p:cNvPicPr preferRelativeResize="0"/>
          <p:nvPr/>
        </p:nvPicPr>
        <p:blipFill rotWithShape="1">
          <a:blip r:embed="rId3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25" y="822675"/>
            <a:ext cx="5439026" cy="574477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4"/>
          <p:cNvSpPr txBox="1"/>
          <p:nvPr/>
        </p:nvSpPr>
        <p:spPr>
          <a:xfrm>
            <a:off x="1434800" y="454850"/>
            <a:ext cx="316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Cascadia Code"/>
                <a:ea typeface="Cascadia Code"/>
                <a:cs typeface="Cascadia Code"/>
                <a:sym typeface="Cascadia Code"/>
                <a:hlinkClick r:id="rId5"/>
              </a:rPr>
              <a:t>https://github.com/LGSDET/SDET_JETLAG/tree/master?tab=readme-ov-file#english</a:t>
            </a:r>
            <a:endParaRPr sz="1000"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460" name="Google Shape;46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4226" y="1075772"/>
            <a:ext cx="6084552" cy="567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"/>
          <p:cNvSpPr txBox="1"/>
          <p:nvPr/>
        </p:nvSpPr>
        <p:spPr>
          <a:xfrm>
            <a:off x="6804450" y="586700"/>
            <a:ext cx="413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🎓Insights</a:t>
            </a:r>
            <a:endParaRPr b="1" sz="23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886925" y="586700"/>
            <a:ext cx="413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🤯Challenges</a:t>
            </a:r>
            <a:endParaRPr b="1" sz="23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3151850" y="4509300"/>
            <a:ext cx="5240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🛠️Application in LG</a:t>
            </a:r>
            <a:endParaRPr b="1" sz="23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841350" y="1125500"/>
            <a:ext cx="4136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scadia Code"/>
              <a:buChar char="●"/>
            </a:pPr>
            <a:r>
              <a:rPr lang="en-US" sz="2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🛠️ Environment SetUp</a:t>
            </a:r>
            <a:br>
              <a:rPr lang="en-US" sz="2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🍓 Raspberry</a:t>
            </a:r>
            <a: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Pi</a:t>
            </a:r>
            <a:b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💻 Language</a:t>
            </a:r>
            <a:endParaRPr sz="17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scadia Code"/>
              <a:buChar char="●"/>
            </a:pPr>
            <a:r>
              <a:rPr lang="en-US" sz="2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🌐 Network SetUp</a:t>
            </a:r>
            <a:br>
              <a:rPr lang="en-US" sz="2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🛡️</a:t>
            </a:r>
            <a: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Secure</a:t>
            </a:r>
            <a:endParaRPr sz="17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70" name="Google Shape;470;p35"/>
          <p:cNvSpPr txBox="1"/>
          <p:nvPr/>
        </p:nvSpPr>
        <p:spPr>
          <a:xfrm>
            <a:off x="6671504" y="1125500"/>
            <a:ext cx="53892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scadia Code"/>
              <a:buChar char="●"/>
            </a:pPr>
            <a: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📋</a:t>
            </a:r>
            <a: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Testing Strategy</a:t>
            </a:r>
            <a:b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6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TDD, Test Case Design</a:t>
            </a:r>
            <a:endParaRPr sz="16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scadia Code"/>
              <a:buChar char="●"/>
            </a:pPr>
            <a: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📊</a:t>
            </a:r>
            <a: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Test Method</a:t>
            </a:r>
            <a:b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6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Unit test, Coverage</a:t>
            </a:r>
            <a:endParaRPr sz="16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scadia Code"/>
              <a:buChar char="●"/>
            </a:pPr>
            <a: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🤖 CI/CD Environment</a:t>
            </a:r>
            <a:b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6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Jenkins, Cppcheck, GTest</a:t>
            </a:r>
            <a:endParaRPr sz="16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71" name="Google Shape;471;p35"/>
          <p:cNvSpPr/>
          <p:nvPr/>
        </p:nvSpPr>
        <p:spPr>
          <a:xfrm>
            <a:off x="4283450" y="3700950"/>
            <a:ext cx="2977200" cy="80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3024850" y="5048100"/>
            <a:ext cx="643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🧩</a:t>
            </a:r>
            <a:r>
              <a:rPr lang="en-US" sz="2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Legacy Code</a:t>
            </a:r>
            <a:endParaRPr sz="20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⏳ </a:t>
            </a:r>
            <a:r>
              <a:rPr lang="en-US" sz="20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Limited development time</a:t>
            </a:r>
            <a:endParaRPr sz="20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73" name="Google Shape;473;p35"/>
          <p:cNvSpPr txBox="1"/>
          <p:nvPr/>
        </p:nvSpPr>
        <p:spPr>
          <a:xfrm>
            <a:off x="39600" y="6057750"/>
            <a:ext cx="1211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-&gt; But, This project will help us gradually overcome limitations.</a:t>
            </a:r>
            <a:endParaRPr b="1" sz="24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Lesson Learned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6"/>
          <p:cNvPicPr preferRelativeResize="0"/>
          <p:nvPr/>
        </p:nvPicPr>
        <p:blipFill rotWithShape="1">
          <a:blip r:embed="rId3">
            <a:alphaModFix/>
          </a:blip>
          <a:srcRect b="39453" l="0" r="0" t="34766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6"/>
          <p:cNvSpPr txBox="1"/>
          <p:nvPr/>
        </p:nvSpPr>
        <p:spPr>
          <a:xfrm>
            <a:off x="1417321" y="2388513"/>
            <a:ext cx="935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9E1F19"/>
                </a:solidFill>
                <a:latin typeface="Cascadia Code"/>
                <a:ea typeface="Cascadia Code"/>
                <a:cs typeface="Cascadia Code"/>
                <a:sym typeface="Cascadia Code"/>
              </a:rPr>
              <a:t>Questions?</a:t>
            </a:r>
            <a:endParaRPr sz="5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81" name="Google Shape;481;p36"/>
          <p:cNvSpPr txBox="1"/>
          <p:nvPr/>
        </p:nvSpPr>
        <p:spPr>
          <a:xfrm>
            <a:off x="2804100" y="3636975"/>
            <a:ext cx="65838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If you have any questions, </a:t>
            </a:r>
            <a:endParaRPr sz="17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please feel free to contact us by email. 😉</a:t>
            </a:r>
            <a:endParaRPr sz="17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(mdbzest@gmail.com)</a:t>
            </a:r>
            <a:endParaRPr sz="17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1675"/>
            <a:ext cx="11887200" cy="508643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7"/>
          <p:cNvSpPr txBox="1"/>
          <p:nvPr/>
        </p:nvSpPr>
        <p:spPr>
          <a:xfrm>
            <a:off x="32949" y="54650"/>
            <a:ext cx="49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Appendix.Test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#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1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 Result</a:t>
            </a:r>
            <a:endParaRPr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489" name="Google Shape;489;p37">
            <a:hlinkClick action="ppaction://hlinksldjump" r:id="rId4"/>
          </p:cNvPr>
          <p:cNvSpPr/>
          <p:nvPr/>
        </p:nvSpPr>
        <p:spPr>
          <a:xfrm>
            <a:off x="11524375" y="90200"/>
            <a:ext cx="377400" cy="400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37"/>
          <p:cNvSpPr/>
          <p:nvPr/>
        </p:nvSpPr>
        <p:spPr>
          <a:xfrm>
            <a:off x="6027900" y="59055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37"/>
          <p:cNvSpPr/>
          <p:nvPr/>
        </p:nvSpPr>
        <p:spPr>
          <a:xfrm>
            <a:off x="6027900" y="62703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37"/>
          <p:cNvSpPr/>
          <p:nvPr/>
        </p:nvSpPr>
        <p:spPr>
          <a:xfrm>
            <a:off x="6027900" y="66351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/>
          <p:nvPr/>
        </p:nvSpPr>
        <p:spPr>
          <a:xfrm>
            <a:off x="32949" y="54650"/>
            <a:ext cx="47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Appendix.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 #2 Result</a:t>
            </a:r>
            <a:endParaRPr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499" name="Google Shape;499;p38"/>
          <p:cNvPicPr preferRelativeResize="0"/>
          <p:nvPr/>
        </p:nvPicPr>
        <p:blipFill rotWithShape="1">
          <a:blip r:embed="rId3">
            <a:alphaModFix/>
          </a:blip>
          <a:srcRect b="5624" l="0" r="0" t="0"/>
          <a:stretch/>
        </p:blipFill>
        <p:spPr>
          <a:xfrm>
            <a:off x="194275" y="586000"/>
            <a:ext cx="11887201" cy="53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8"/>
          <p:cNvSpPr/>
          <p:nvPr/>
        </p:nvSpPr>
        <p:spPr>
          <a:xfrm>
            <a:off x="6027900" y="59055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6027900" y="62703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6027900" y="66351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38">
            <a:hlinkClick action="ppaction://hlinksldjump" r:id="rId4"/>
          </p:cNvPr>
          <p:cNvSpPr/>
          <p:nvPr/>
        </p:nvSpPr>
        <p:spPr>
          <a:xfrm>
            <a:off x="11524375" y="90200"/>
            <a:ext cx="377400" cy="400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"/>
          <p:cNvSpPr txBox="1"/>
          <p:nvPr/>
        </p:nvSpPr>
        <p:spPr>
          <a:xfrm>
            <a:off x="32949" y="54650"/>
            <a:ext cx="47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Appendix.Test #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3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 Result</a:t>
            </a:r>
            <a:endParaRPr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510" name="Google Shape;510;p39"/>
          <p:cNvPicPr preferRelativeResize="0"/>
          <p:nvPr/>
        </p:nvPicPr>
        <p:blipFill rotWithShape="1">
          <a:blip r:embed="rId3">
            <a:alphaModFix/>
          </a:blip>
          <a:srcRect b="2210" l="0" r="0" t="0"/>
          <a:stretch/>
        </p:blipFill>
        <p:spPr>
          <a:xfrm>
            <a:off x="152400" y="490400"/>
            <a:ext cx="11887198" cy="52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9"/>
          <p:cNvSpPr/>
          <p:nvPr/>
        </p:nvSpPr>
        <p:spPr>
          <a:xfrm>
            <a:off x="6027900" y="59055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6027900" y="62703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39"/>
          <p:cNvSpPr/>
          <p:nvPr/>
        </p:nvSpPr>
        <p:spPr>
          <a:xfrm>
            <a:off x="6027900" y="66351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39">
            <a:hlinkClick action="ppaction://hlinksldjump" r:id="rId4"/>
          </p:cNvPr>
          <p:cNvSpPr/>
          <p:nvPr/>
        </p:nvSpPr>
        <p:spPr>
          <a:xfrm>
            <a:off x="11524375" y="90200"/>
            <a:ext cx="377400" cy="400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/>
          <p:nvPr/>
        </p:nvSpPr>
        <p:spPr>
          <a:xfrm>
            <a:off x="32949" y="54650"/>
            <a:ext cx="47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Appendix.Test #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4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 Result</a:t>
            </a:r>
            <a:endParaRPr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521" name="Google Shape;521;p40"/>
          <p:cNvPicPr preferRelativeResize="0"/>
          <p:nvPr/>
        </p:nvPicPr>
        <p:blipFill rotWithShape="1">
          <a:blip r:embed="rId3">
            <a:alphaModFix/>
          </a:blip>
          <a:srcRect b="10321" l="0" r="0" t="0"/>
          <a:stretch/>
        </p:blipFill>
        <p:spPr>
          <a:xfrm>
            <a:off x="138400" y="490400"/>
            <a:ext cx="11444199" cy="54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0"/>
          <p:cNvSpPr/>
          <p:nvPr/>
        </p:nvSpPr>
        <p:spPr>
          <a:xfrm>
            <a:off x="6027900" y="59055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40"/>
          <p:cNvSpPr/>
          <p:nvPr/>
        </p:nvSpPr>
        <p:spPr>
          <a:xfrm>
            <a:off x="6027900" y="62703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40"/>
          <p:cNvSpPr/>
          <p:nvPr/>
        </p:nvSpPr>
        <p:spPr>
          <a:xfrm>
            <a:off x="6027900" y="66351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40">
            <a:hlinkClick action="ppaction://hlinksldjump" r:id="rId4"/>
          </p:cNvPr>
          <p:cNvSpPr/>
          <p:nvPr/>
        </p:nvSpPr>
        <p:spPr>
          <a:xfrm>
            <a:off x="11524375" y="90200"/>
            <a:ext cx="377400" cy="400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/>
          <p:nvPr/>
        </p:nvSpPr>
        <p:spPr>
          <a:xfrm>
            <a:off x="32949" y="54650"/>
            <a:ext cx="47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Appendix.Test #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5</a:t>
            </a:r>
            <a:r>
              <a:rPr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 Result</a:t>
            </a:r>
            <a:endParaRPr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532" name="Google Shape;532;p41"/>
          <p:cNvPicPr preferRelativeResize="0"/>
          <p:nvPr/>
        </p:nvPicPr>
        <p:blipFill rotWithShape="1">
          <a:blip r:embed="rId3">
            <a:alphaModFix/>
          </a:blip>
          <a:srcRect b="10321" l="0" r="0" t="0"/>
          <a:stretch/>
        </p:blipFill>
        <p:spPr>
          <a:xfrm>
            <a:off x="138400" y="490400"/>
            <a:ext cx="11444199" cy="54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1"/>
          <p:cNvSpPr/>
          <p:nvPr/>
        </p:nvSpPr>
        <p:spPr>
          <a:xfrm>
            <a:off x="6027900" y="59055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6027900" y="62703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41"/>
          <p:cNvSpPr/>
          <p:nvPr/>
        </p:nvSpPr>
        <p:spPr>
          <a:xfrm>
            <a:off x="6027900" y="6635100"/>
            <a:ext cx="136200" cy="14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41">
            <a:hlinkClick action="ppaction://hlinksldjump" r:id="rId4"/>
          </p:cNvPr>
          <p:cNvSpPr/>
          <p:nvPr/>
        </p:nvSpPr>
        <p:spPr>
          <a:xfrm>
            <a:off x="11524375" y="90200"/>
            <a:ext cx="377400" cy="400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0" y="-184666"/>
            <a:ext cx="2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2672750" y="248375"/>
            <a:ext cx="583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1151A"/>
                </a:solidFill>
                <a:latin typeface="Cascadia Code"/>
                <a:ea typeface="Cascadia Code"/>
                <a:cs typeface="Cascadia Code"/>
                <a:sym typeface="Cascadia Code"/>
              </a:rPr>
              <a:t>Project Overview</a:t>
            </a:r>
            <a:endParaRPr sz="3000">
              <a:solidFill>
                <a:srgbClr val="11151A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1425" y="973800"/>
            <a:ext cx="3000000" cy="56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71750" y="1301025"/>
            <a:ext cx="9074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Client requested to add a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Raspberry Pi-based Health Dashboard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to the existing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ADS-B-Display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system.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To ensure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customer satisfaction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, a structured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quality assurance process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is required to validate the reliability and stability of the added functionality.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76200" y="973800"/>
            <a:ext cx="13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80000"/>
                </a:solidFill>
                <a:latin typeface="Cascadia Code"/>
                <a:ea typeface="Cascadia Code"/>
                <a:cs typeface="Cascadia Code"/>
                <a:sym typeface="Cascadia Code"/>
              </a:rPr>
              <a:t>Background</a:t>
            </a:r>
            <a:endParaRPr b="1">
              <a:solidFill>
                <a:srgbClr val="980000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76188" y="2340900"/>
            <a:ext cx="22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80000"/>
                </a:solidFill>
                <a:latin typeface="Cascadia Code"/>
                <a:ea typeface="Cascadia Code"/>
                <a:cs typeface="Cascadia Code"/>
                <a:sym typeface="Cascadia Code"/>
              </a:rPr>
              <a:t>Quantitative Goals</a:t>
            </a:r>
            <a:endParaRPr b="1">
              <a:solidFill>
                <a:srgbClr val="980000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309925" y="2715775"/>
            <a:ext cx="36447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Functionality Implementation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: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100%</a:t>
            </a:r>
            <a:endParaRPr b="1"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1905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Testing Coverage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: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47650" lvl="0" marL="514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Blackbox Testing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1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requirements coverage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: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100%</a:t>
            </a:r>
            <a:endParaRPr b="1"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1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○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boundary value 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testing </a:t>
            </a:r>
            <a:endParaRPr b="1"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1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○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exception case testing </a:t>
            </a:r>
            <a:endParaRPr b="1"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47650" lvl="0" marL="514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Whitebox Testing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1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Statement Coverage: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100%</a:t>
            </a:r>
            <a:endParaRPr b="1"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1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Branch Coverage: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100%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651725" y="2340900"/>
            <a:ext cx="22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80000"/>
                </a:solidFill>
                <a:latin typeface="Cascadia Code"/>
                <a:ea typeface="Cascadia Code"/>
                <a:cs typeface="Cascadia Code"/>
                <a:sym typeface="Cascadia Code"/>
              </a:rPr>
              <a:t>Qualitative Goals</a:t>
            </a:r>
            <a:endParaRPr b="1">
              <a:solidFill>
                <a:srgbClr val="980000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4731950" y="2684375"/>
            <a:ext cx="42291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AutoNum type="arabicPeriod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Apply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V-Model with Agile elements</a:t>
            </a:r>
            <a:endParaRPr b="1"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AutoNum type="arabicPeriod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Design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modular, testable architecture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b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(removed legacy dependencies)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AutoNum type="arabicPeriod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Build a testable architecture with </a:t>
            </a:r>
            <a:b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</a:b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CI/CD support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scadia Code"/>
              <a:buAutoNum type="arabicPeriod"/>
            </a:pPr>
            <a:r>
              <a:rPr lang="en-US" sz="13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Automate </a:t>
            </a:r>
            <a:r>
              <a:rPr b="1" lang="en-US" sz="13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static analysis</a:t>
            </a:r>
            <a:r>
              <a:rPr lang="en-US" sz="13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and </a:t>
            </a:r>
            <a:r>
              <a:rPr b="1" lang="en-US" sz="13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code coverage measurement</a:t>
            </a:r>
            <a:endParaRPr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AutoNum type="arabicPeriod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Adopt </a:t>
            </a:r>
            <a:r>
              <a:rPr b="1"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TDD practices</a:t>
            </a: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from training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-76200" y="5456750"/>
            <a:ext cx="4884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476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Implemented Health Dashboard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476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Test Case Design and Execution based on the V-Model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476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Automated CI/CD Pipeline setup using Jenkins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476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Automated static analysis and code coverage measurement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6200" y="5118725"/>
            <a:ext cx="22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80000"/>
                </a:solidFill>
                <a:latin typeface="Cascadia Code"/>
                <a:ea typeface="Cascadia Code"/>
                <a:cs typeface="Cascadia Code"/>
                <a:sym typeface="Cascadia Code"/>
              </a:rPr>
              <a:t>Completed Tasks</a:t>
            </a:r>
            <a:endParaRPr b="1">
              <a:solidFill>
                <a:srgbClr val="980000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cxnSp>
        <p:nvCxnSpPr>
          <p:cNvPr id="119" name="Google Shape;119;p15"/>
          <p:cNvCxnSpPr/>
          <p:nvPr/>
        </p:nvCxnSpPr>
        <p:spPr>
          <a:xfrm>
            <a:off x="4521125" y="2465575"/>
            <a:ext cx="0" cy="2617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71750" y="2279100"/>
            <a:ext cx="8899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5"/>
          <p:cNvCxnSpPr/>
          <p:nvPr/>
        </p:nvCxnSpPr>
        <p:spPr>
          <a:xfrm>
            <a:off x="71750" y="5043225"/>
            <a:ext cx="8899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5"/>
          <p:cNvSpPr txBox="1"/>
          <p:nvPr/>
        </p:nvSpPr>
        <p:spPr>
          <a:xfrm>
            <a:off x="4579550" y="5456750"/>
            <a:ext cx="3644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Ensure full testing coverage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Static Analysis Issues (Low : 79)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Fully Automated CI/CD Pipeline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scadia Code"/>
              <a:buChar char="●"/>
            </a:pPr>
            <a:r>
              <a:rPr lang="en-US" sz="12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BigQuery Integration</a:t>
            </a:r>
            <a:endParaRPr sz="12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4808150" y="5118725"/>
            <a:ext cx="22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80000"/>
                </a:solidFill>
                <a:latin typeface="Cascadia Code"/>
                <a:ea typeface="Cascadia Code"/>
                <a:cs typeface="Cascadia Code"/>
                <a:sym typeface="Cascadia Code"/>
              </a:rPr>
              <a:t>Remaining Tasks</a:t>
            </a:r>
            <a:endParaRPr b="1">
              <a:solidFill>
                <a:srgbClr val="980000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>
            <a:off x="4529575" y="5357175"/>
            <a:ext cx="0" cy="1347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/>
        </p:nvSpPr>
        <p:spPr>
          <a:xfrm>
            <a:off x="32953" y="54645"/>
            <a:ext cx="29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Introduction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4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4444" l="0" r="24339" t="5221"/>
          <a:stretch/>
        </p:blipFill>
        <p:spPr>
          <a:xfrm>
            <a:off x="264900" y="4787350"/>
            <a:ext cx="1740075" cy="20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1362425" y="2005074"/>
            <a:ext cx="10291200" cy="3744000"/>
          </a:xfrm>
          <a:prstGeom prst="roundRect">
            <a:avLst>
              <a:gd fmla="val 1067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4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0" y="-184666"/>
            <a:ext cx="2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32953" y="54645"/>
            <a:ext cx="29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Introduction</a:t>
            </a:r>
            <a:endParaRPr b="1" sz="20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513" y="2159234"/>
            <a:ext cx="15525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0026" y="2211622"/>
            <a:ext cx="13811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8188" y="3997197"/>
            <a:ext cx="1419225" cy="143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6"/>
          <p:cNvGrpSpPr/>
          <p:nvPr/>
        </p:nvGrpSpPr>
        <p:grpSpPr>
          <a:xfrm>
            <a:off x="3506153" y="2287820"/>
            <a:ext cx="3065700" cy="1496000"/>
            <a:chOff x="2734803" y="772295"/>
            <a:chExt cx="3065700" cy="1496000"/>
          </a:xfrm>
        </p:grpSpPr>
        <p:grpSp>
          <p:nvGrpSpPr>
            <p:cNvPr id="140" name="Google Shape;140;p16"/>
            <p:cNvGrpSpPr/>
            <p:nvPr/>
          </p:nvGrpSpPr>
          <p:grpSpPr>
            <a:xfrm>
              <a:off x="2734803" y="1003120"/>
              <a:ext cx="3065700" cy="1265175"/>
              <a:chOff x="2734803" y="1003120"/>
              <a:chExt cx="3065700" cy="1265175"/>
            </a:xfrm>
          </p:grpSpPr>
          <p:sp>
            <p:nvSpPr>
              <p:cNvPr id="141" name="Google Shape;141;p16"/>
              <p:cNvSpPr txBox="1"/>
              <p:nvPr/>
            </p:nvSpPr>
            <p:spPr>
              <a:xfrm>
                <a:off x="2811003" y="1003120"/>
                <a:ext cx="2989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3A3838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Minsu Kim</a:t>
                </a:r>
                <a:endParaRPr sz="2000">
                  <a:solidFill>
                    <a:srgbClr val="9E1F19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</p:txBody>
          </p:sp>
          <p:sp>
            <p:nvSpPr>
              <p:cNvPr id="142" name="Google Shape;142;p16"/>
              <p:cNvSpPr txBox="1"/>
              <p:nvPr/>
            </p:nvSpPr>
            <p:spPr>
              <a:xfrm>
                <a:off x="2734803" y="1575595"/>
                <a:ext cx="29895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Define test strategy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Manage project timeline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CI/CD pipeline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</p:txBody>
          </p:sp>
          <p:cxnSp>
            <p:nvCxnSpPr>
              <p:cNvPr id="143" name="Google Shape;143;p16"/>
              <p:cNvCxnSpPr/>
              <p:nvPr/>
            </p:nvCxnSpPr>
            <p:spPr>
              <a:xfrm>
                <a:off x="2887203" y="1501225"/>
                <a:ext cx="261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44" name="Google Shape;144;p16"/>
            <p:cNvSpPr txBox="1"/>
            <p:nvPr/>
          </p:nvSpPr>
          <p:spPr>
            <a:xfrm>
              <a:off x="2772903" y="772295"/>
              <a:ext cx="2989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CC0000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Project Leader</a:t>
              </a:r>
              <a:endParaRPr b="1">
                <a:solidFill>
                  <a:srgbClr val="CC0000"/>
                </a:solidFill>
                <a:latin typeface="Cascadia Code"/>
                <a:ea typeface="Cascadia Code"/>
                <a:cs typeface="Cascadia Code"/>
                <a:sym typeface="Cascadia Code"/>
              </a:endParaRPr>
            </a:p>
          </p:txBody>
        </p:sp>
      </p:grpSp>
      <p:grpSp>
        <p:nvGrpSpPr>
          <p:cNvPr id="145" name="Google Shape;145;p16"/>
          <p:cNvGrpSpPr/>
          <p:nvPr/>
        </p:nvGrpSpPr>
        <p:grpSpPr>
          <a:xfrm>
            <a:off x="8448378" y="2287820"/>
            <a:ext cx="3065700" cy="1295900"/>
            <a:chOff x="2734803" y="772295"/>
            <a:chExt cx="3065700" cy="1295900"/>
          </a:xfrm>
        </p:grpSpPr>
        <p:grpSp>
          <p:nvGrpSpPr>
            <p:cNvPr id="146" name="Google Shape;146;p16"/>
            <p:cNvGrpSpPr/>
            <p:nvPr/>
          </p:nvGrpSpPr>
          <p:grpSpPr>
            <a:xfrm>
              <a:off x="2734803" y="1003120"/>
              <a:ext cx="3065700" cy="1065075"/>
              <a:chOff x="2734803" y="1003120"/>
              <a:chExt cx="3065700" cy="1065075"/>
            </a:xfrm>
          </p:grpSpPr>
          <p:sp>
            <p:nvSpPr>
              <p:cNvPr id="147" name="Google Shape;147;p16"/>
              <p:cNvSpPr txBox="1"/>
              <p:nvPr/>
            </p:nvSpPr>
            <p:spPr>
              <a:xfrm>
                <a:off x="2811003" y="1003120"/>
                <a:ext cx="2989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3A3838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Jungyeol Lee</a:t>
                </a:r>
                <a:endParaRPr sz="2000">
                  <a:solidFill>
                    <a:srgbClr val="9E1F19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</p:txBody>
          </p:sp>
          <p:sp>
            <p:nvSpPr>
              <p:cNvPr id="148" name="Google Shape;148;p16"/>
              <p:cNvSpPr txBox="1"/>
              <p:nvPr/>
            </p:nvSpPr>
            <p:spPr>
              <a:xfrm>
                <a:off x="2734803" y="1575595"/>
                <a:ext cx="29895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Design test </a:t>
                </a: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scenario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Design test case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</p:txBody>
          </p:sp>
          <p:cxnSp>
            <p:nvCxnSpPr>
              <p:cNvPr id="149" name="Google Shape;149;p16"/>
              <p:cNvCxnSpPr/>
              <p:nvPr/>
            </p:nvCxnSpPr>
            <p:spPr>
              <a:xfrm>
                <a:off x="2887203" y="1501225"/>
                <a:ext cx="261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50" name="Google Shape;150;p16"/>
            <p:cNvSpPr txBox="1"/>
            <p:nvPr/>
          </p:nvSpPr>
          <p:spPr>
            <a:xfrm>
              <a:off x="2772903" y="772295"/>
              <a:ext cx="2989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CC0000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Test Designer</a:t>
              </a:r>
              <a:endParaRPr b="1">
                <a:solidFill>
                  <a:srgbClr val="CC0000"/>
                </a:solidFill>
                <a:latin typeface="Cascadia Code"/>
                <a:ea typeface="Cascadia Code"/>
                <a:cs typeface="Cascadia Code"/>
                <a:sym typeface="Cascadia Code"/>
              </a:endParaRPr>
            </a:p>
          </p:txBody>
        </p:sp>
      </p:grpSp>
      <p:grpSp>
        <p:nvGrpSpPr>
          <p:cNvPr id="151" name="Google Shape;151;p16"/>
          <p:cNvGrpSpPr/>
          <p:nvPr/>
        </p:nvGrpSpPr>
        <p:grpSpPr>
          <a:xfrm>
            <a:off x="3582353" y="4073395"/>
            <a:ext cx="3065700" cy="1496000"/>
            <a:chOff x="2734803" y="772295"/>
            <a:chExt cx="3065700" cy="1496000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2734803" y="1003120"/>
              <a:ext cx="3065700" cy="1265175"/>
              <a:chOff x="2734803" y="1003120"/>
              <a:chExt cx="3065700" cy="1265175"/>
            </a:xfrm>
          </p:grpSpPr>
          <p:sp>
            <p:nvSpPr>
              <p:cNvPr id="153" name="Google Shape;153;p16"/>
              <p:cNvSpPr txBox="1"/>
              <p:nvPr/>
            </p:nvSpPr>
            <p:spPr>
              <a:xfrm>
                <a:off x="2811003" y="1003120"/>
                <a:ext cx="2989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3A3838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Myeongsu Shin</a:t>
                </a:r>
                <a:endParaRPr sz="2000">
                  <a:solidFill>
                    <a:srgbClr val="9E1F19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</p:txBody>
          </p:sp>
          <p:sp>
            <p:nvSpPr>
              <p:cNvPr id="154" name="Google Shape;154;p16"/>
              <p:cNvSpPr txBox="1"/>
              <p:nvPr/>
            </p:nvSpPr>
            <p:spPr>
              <a:xfrm>
                <a:off x="2734803" y="1575595"/>
                <a:ext cx="29895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Test execution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Log and track defects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Document test results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</p:txBody>
          </p:sp>
          <p:cxnSp>
            <p:nvCxnSpPr>
              <p:cNvPr id="155" name="Google Shape;155;p16"/>
              <p:cNvCxnSpPr/>
              <p:nvPr/>
            </p:nvCxnSpPr>
            <p:spPr>
              <a:xfrm>
                <a:off x="2887203" y="1501225"/>
                <a:ext cx="261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56" name="Google Shape;156;p16"/>
            <p:cNvSpPr txBox="1"/>
            <p:nvPr/>
          </p:nvSpPr>
          <p:spPr>
            <a:xfrm>
              <a:off x="2772903" y="772295"/>
              <a:ext cx="2989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CC0000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Test Analyst</a:t>
              </a:r>
              <a:endParaRPr b="1">
                <a:solidFill>
                  <a:srgbClr val="CC0000"/>
                </a:solidFill>
                <a:latin typeface="Cascadia Code"/>
                <a:ea typeface="Cascadia Code"/>
                <a:cs typeface="Cascadia Code"/>
                <a:sym typeface="Cascadia Code"/>
              </a:endParaRPr>
            </a:p>
          </p:txBody>
        </p:sp>
      </p:grpSp>
      <p:grpSp>
        <p:nvGrpSpPr>
          <p:cNvPr id="157" name="Google Shape;157;p16"/>
          <p:cNvGrpSpPr/>
          <p:nvPr/>
        </p:nvGrpSpPr>
        <p:grpSpPr>
          <a:xfrm>
            <a:off x="8349178" y="4106483"/>
            <a:ext cx="3065700" cy="1295900"/>
            <a:chOff x="2734803" y="772295"/>
            <a:chExt cx="3065700" cy="1295900"/>
          </a:xfrm>
        </p:grpSpPr>
        <p:grpSp>
          <p:nvGrpSpPr>
            <p:cNvPr id="158" name="Google Shape;158;p16"/>
            <p:cNvGrpSpPr/>
            <p:nvPr/>
          </p:nvGrpSpPr>
          <p:grpSpPr>
            <a:xfrm>
              <a:off x="2734803" y="1003120"/>
              <a:ext cx="3065700" cy="1065075"/>
              <a:chOff x="2734803" y="1003120"/>
              <a:chExt cx="3065700" cy="1065075"/>
            </a:xfrm>
          </p:grpSpPr>
          <p:sp>
            <p:nvSpPr>
              <p:cNvPr id="159" name="Google Shape;159;p16"/>
              <p:cNvSpPr txBox="1"/>
              <p:nvPr/>
            </p:nvSpPr>
            <p:spPr>
              <a:xfrm>
                <a:off x="2811003" y="1003120"/>
                <a:ext cx="2989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3A3838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Gyeongmi Jo</a:t>
                </a:r>
                <a:endParaRPr sz="2000">
                  <a:solidFill>
                    <a:srgbClr val="9E1F19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</p:txBody>
          </p:sp>
          <p:sp>
            <p:nvSpPr>
              <p:cNvPr id="160" name="Google Shape;160;p16"/>
              <p:cNvSpPr txBox="1"/>
              <p:nvPr/>
            </p:nvSpPr>
            <p:spPr>
              <a:xfrm>
                <a:off x="2734803" y="1575595"/>
                <a:ext cx="29895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Develop Health Dashboard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  <a:p>
                <a:pPr indent="-31115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scadia Code"/>
                  <a:buChar char="●"/>
                </a:pPr>
                <a:r>
                  <a:rPr lang="en-US" sz="1300">
                    <a:solidFill>
                      <a:schemeClr val="dk1"/>
                    </a:solidFill>
                    <a:latin typeface="Cascadia Code"/>
                    <a:ea typeface="Cascadia Code"/>
                    <a:cs typeface="Cascadia Code"/>
                    <a:sym typeface="Cascadia Code"/>
                  </a:rPr>
                  <a:t>Develop Unit Test</a:t>
                </a:r>
                <a:endParaRPr sz="1300">
                  <a:solidFill>
                    <a:schemeClr val="dk1"/>
                  </a:solidFill>
                  <a:latin typeface="Cascadia Code"/>
                  <a:ea typeface="Cascadia Code"/>
                  <a:cs typeface="Cascadia Code"/>
                  <a:sym typeface="Cascadia Code"/>
                </a:endParaRPr>
              </a:p>
            </p:txBody>
          </p:sp>
          <p:cxnSp>
            <p:nvCxnSpPr>
              <p:cNvPr id="161" name="Google Shape;161;p16"/>
              <p:cNvCxnSpPr/>
              <p:nvPr/>
            </p:nvCxnSpPr>
            <p:spPr>
              <a:xfrm>
                <a:off x="2887203" y="1501225"/>
                <a:ext cx="261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2" name="Google Shape;162;p16"/>
            <p:cNvSpPr txBox="1"/>
            <p:nvPr/>
          </p:nvSpPr>
          <p:spPr>
            <a:xfrm>
              <a:off x="2772903" y="772295"/>
              <a:ext cx="2989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CC0000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Test Engineer</a:t>
              </a:r>
              <a:endParaRPr b="1">
                <a:solidFill>
                  <a:srgbClr val="CC0000"/>
                </a:solidFill>
                <a:latin typeface="Cascadia Code"/>
                <a:ea typeface="Cascadia Code"/>
                <a:cs typeface="Cascadia Code"/>
                <a:sym typeface="Cascadia Code"/>
              </a:endParaRPr>
            </a:p>
          </p:txBody>
        </p:sp>
      </p:grpSp>
      <p:grpSp>
        <p:nvGrpSpPr>
          <p:cNvPr id="163" name="Google Shape;163;p16"/>
          <p:cNvGrpSpPr/>
          <p:nvPr/>
        </p:nvGrpSpPr>
        <p:grpSpPr>
          <a:xfrm>
            <a:off x="1949553" y="6000370"/>
            <a:ext cx="3008550" cy="708000"/>
            <a:chOff x="2549203" y="695320"/>
            <a:chExt cx="3008550" cy="708000"/>
          </a:xfrm>
        </p:grpSpPr>
        <p:sp>
          <p:nvSpPr>
            <p:cNvPr id="164" name="Google Shape;164;p16"/>
            <p:cNvSpPr txBox="1"/>
            <p:nvPr/>
          </p:nvSpPr>
          <p:spPr>
            <a:xfrm>
              <a:off x="2568253" y="1003120"/>
              <a:ext cx="298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A3838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Bradley Schmerl</a:t>
              </a:r>
              <a:endParaRPr sz="2000">
                <a:solidFill>
                  <a:srgbClr val="9E1F19"/>
                </a:solidFill>
                <a:latin typeface="Cascadia Code"/>
                <a:ea typeface="Cascadia Code"/>
                <a:cs typeface="Cascadia Code"/>
                <a:sym typeface="Cascadia Code"/>
              </a:endParaRPr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2549203" y="695320"/>
              <a:ext cx="2989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CC0000"/>
                  </a:solidFill>
                  <a:latin typeface="Cascadia Code"/>
                  <a:ea typeface="Cascadia Code"/>
                  <a:cs typeface="Cascadia Code"/>
                  <a:sym typeface="Cascadia Code"/>
                </a:rPr>
                <a:t>Mentor</a:t>
              </a:r>
              <a:endParaRPr b="1">
                <a:solidFill>
                  <a:srgbClr val="CC0000"/>
                </a:solidFill>
                <a:latin typeface="Cascadia Code"/>
                <a:ea typeface="Cascadia Code"/>
                <a:cs typeface="Cascadia Code"/>
                <a:sym typeface="Cascadia Code"/>
              </a:endParaRPr>
            </a:p>
          </p:txBody>
        </p:sp>
      </p:grpSp>
      <p:pic>
        <p:nvPicPr>
          <p:cNvPr id="166" name="Google Shape;16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0500" y="4121597"/>
            <a:ext cx="14001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/>
        </p:nvSpPr>
        <p:spPr>
          <a:xfrm>
            <a:off x="1252025" y="1290775"/>
            <a:ext cx="10512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7F7F7F"/>
                </a:solidFill>
                <a:latin typeface="Cascadia Code"/>
                <a:ea typeface="Cascadia Code"/>
                <a:cs typeface="Cascadia Code"/>
                <a:sym typeface="Cascadia Code"/>
              </a:rPr>
              <a:t>We are SDET team 2 and the team called </a:t>
            </a:r>
            <a:r>
              <a:rPr lang="en-US">
                <a:solidFill>
                  <a:srgbClr val="9E1F19"/>
                </a:solidFill>
                <a:latin typeface="Cascadia Code"/>
                <a:ea typeface="Cascadia Code"/>
                <a:cs typeface="Cascadia Code"/>
                <a:sym typeface="Cascadia Code"/>
              </a:rPr>
              <a:t>‘Jet Lag’</a:t>
            </a:r>
            <a:r>
              <a:rPr lang="en-US">
                <a:solidFill>
                  <a:srgbClr val="3B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.</a:t>
            </a:r>
            <a:endParaRPr>
              <a:solidFill>
                <a:srgbClr val="3B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F7F7F"/>
                </a:solidFill>
                <a:latin typeface="Cascadia Code"/>
                <a:ea typeface="Cascadia Code"/>
                <a:cs typeface="Cascadia Code"/>
                <a:sym typeface="Cascadia Code"/>
              </a:rPr>
              <a:t>We've had a hard time with Jet Lag, but we're overcoming it and we will overcome it.</a:t>
            </a:r>
            <a:endParaRPr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1252025" y="640175"/>
            <a:ext cx="1051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B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Team members and roles</a:t>
            </a:r>
            <a:endParaRPr>
              <a:solidFill>
                <a:srgbClr val="7F7F7F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 b="39453" l="0" r="0" t="34766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/>
        </p:nvSpPr>
        <p:spPr>
          <a:xfrm>
            <a:off x="32953" y="54645"/>
            <a:ext cx="43742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System Demonstration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pic>
        <p:nvPicPr>
          <p:cNvPr id="175" name="Google Shape;175;p17" title="SDET2_JETLAG_DEMO_VIDEO_v1.0 - Clipchamp 제작_174924508565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25" y="543700"/>
            <a:ext cx="11142960" cy="626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75" y="624275"/>
            <a:ext cx="2644501" cy="265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4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8"/>
          <p:cNvGrpSpPr/>
          <p:nvPr/>
        </p:nvGrpSpPr>
        <p:grpSpPr>
          <a:xfrm>
            <a:off x="153369" y="624263"/>
            <a:ext cx="11935838" cy="6139500"/>
            <a:chOff x="153369" y="624263"/>
            <a:chExt cx="11935838" cy="6139500"/>
          </a:xfrm>
        </p:grpSpPr>
        <p:sp>
          <p:nvSpPr>
            <p:cNvPr id="183" name="Google Shape;183;p18"/>
            <p:cNvSpPr/>
            <p:nvPr/>
          </p:nvSpPr>
          <p:spPr>
            <a:xfrm>
              <a:off x="153369" y="624263"/>
              <a:ext cx="11935800" cy="6119400"/>
            </a:xfrm>
            <a:prstGeom prst="roundRect">
              <a:avLst>
                <a:gd fmla="val 1264" name="adj"/>
              </a:avLst>
            </a:prstGeom>
            <a:solidFill>
              <a:srgbClr val="999999">
                <a:alpha val="7152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518188" y="923500"/>
              <a:ext cx="543900" cy="28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3054406" y="624263"/>
              <a:ext cx="9034800" cy="61395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428619" y="823138"/>
            <a:ext cx="2094001" cy="480900"/>
            <a:chOff x="726750" y="3921800"/>
            <a:chExt cx="2094001" cy="480900"/>
          </a:xfrm>
        </p:grpSpPr>
        <p:pic>
          <p:nvPicPr>
            <p:cNvPr id="187" name="Google Shape;187;p18"/>
            <p:cNvPicPr preferRelativeResize="0"/>
            <p:nvPr/>
          </p:nvPicPr>
          <p:blipFill rotWithShape="1">
            <a:blip r:embed="rId3">
              <a:alphaModFix/>
            </a:blip>
            <a:srcRect b="74365" l="10404" r="10412" t="7646"/>
            <a:stretch/>
          </p:blipFill>
          <p:spPr>
            <a:xfrm>
              <a:off x="726750" y="3925700"/>
              <a:ext cx="2094001" cy="47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18"/>
            <p:cNvSpPr/>
            <p:nvPr/>
          </p:nvSpPr>
          <p:spPr>
            <a:xfrm>
              <a:off x="726750" y="3921800"/>
              <a:ext cx="2094000" cy="4809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9" name="Google Shape;189;p18"/>
          <p:cNvSpPr txBox="1"/>
          <p:nvPr/>
        </p:nvSpPr>
        <p:spPr>
          <a:xfrm>
            <a:off x="3245150" y="1020700"/>
            <a:ext cx="8047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>
                <a:latin typeface="Cascadia Code"/>
                <a:ea typeface="Cascadia Code"/>
                <a:cs typeface="Cascadia Code"/>
                <a:sym typeface="Cascadia Code"/>
              </a:rPr>
              <a:t>Real-time Monitoring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: CPU/Memory usage, temperature, network status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>
                <a:latin typeface="Cascadia Code"/>
                <a:ea typeface="Cascadia Code"/>
                <a:cs typeface="Cascadia Code"/>
                <a:sym typeface="Cascadia Code"/>
              </a:rPr>
              <a:t>Alert System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: Threshold-based warnings (CPU &gt;80%, Memory &gt;80%...)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>
                <a:latin typeface="Cascadia Code"/>
                <a:ea typeface="Cascadia Code"/>
                <a:cs typeface="Cascadia Code"/>
                <a:sym typeface="Cascadia Code"/>
              </a:rPr>
              <a:t>Data Visualization 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: Progress bar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>
                <a:latin typeface="Cascadia Code"/>
                <a:ea typeface="Cascadia Code"/>
                <a:cs typeface="Cascadia Code"/>
                <a:sym typeface="Cascadia Code"/>
              </a:rPr>
              <a:t>System Status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: Connection status, uptime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3125100" y="543700"/>
            <a:ext cx="528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1)</a:t>
            </a:r>
            <a:r>
              <a:rPr b="1" lang="en-US" sz="1900">
                <a:solidFill>
                  <a:srgbClr val="A0251D"/>
                </a:solidFill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r>
              <a:rPr b="1" lang="en-US" sz="1900">
                <a:solidFill>
                  <a:srgbClr val="A0251D"/>
                </a:solidFill>
                <a:latin typeface="Cascadia Code"/>
                <a:ea typeface="Cascadia Code"/>
                <a:cs typeface="Cascadia Code"/>
                <a:sym typeface="Cascadia Code"/>
              </a:rPr>
              <a:t>Functional</a:t>
            </a:r>
            <a: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Requirement</a:t>
            </a:r>
            <a:endParaRPr sz="19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graphicFrame>
        <p:nvGraphicFramePr>
          <p:cNvPr id="191" name="Google Shape;191;p18"/>
          <p:cNvGraphicFramePr/>
          <p:nvPr/>
        </p:nvGraphicFramePr>
        <p:xfrm>
          <a:off x="3327375" y="310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{912641E0-5F8E-4F4D-ABC1-9892FBFAD216}</a:tableStyleId>
              </a:tblPr>
              <a:tblGrid>
                <a:gridCol w="616450"/>
                <a:gridCol w="1751550"/>
                <a:gridCol w="6122475"/>
              </a:tblGrid>
              <a:tr h="350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ID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Function Description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Detailed Content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7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FR-01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 Usage Display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current CPU usage (%) and maximum usage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FR-02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Memory Usage Display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current memory in use (MB) and maximum memory (MB)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FR-03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 Temperature Display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current CPU temperature (°C) and maximum temperature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FR-04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Disk Usage Display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current disk usage (%) and maximum usage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FR-05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Uptime Display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system uptime (DAY HH:MM:SS)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FR-06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Data Latency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Time taken for the Display program to receive data transmitted from Raspberry Pi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FR-07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Update Interval Setting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All information is automatically updated every 1 second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FR-08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Menu List UI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Each item is organized in menu list format within the GUI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FR-09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Warning Alarm Function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warning and timestamp when abnormal threshold values are met next to GUI items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8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FR-09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Warning Alarm Function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Warning alarm criteria and display methods when system status abnormalities occur: 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* CPU Usage: When 80% or higher is maintained for 5 seconds / High CPU Load 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* Memory Usage: When 80% or higher / Memory Shortage 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* CPU Temperature: When 70°C or higher / High Temperature 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* Disk Usage: When 90% or higher / Disk Space Shortage 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* Data Latency: When 500ms or higher / Data Reception Delay (Timestamp not displayed separately)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FR-10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General Error Display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Items and Display: 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1. When CRC fails 3 consecutive times / Network Error 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2. When initial Connect fails / Connection Failed 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3. When network connection is lost / Network Disconnected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18"/>
          <p:cNvSpPr/>
          <p:nvPr/>
        </p:nvSpPr>
        <p:spPr>
          <a:xfrm>
            <a:off x="6945825" y="2390500"/>
            <a:ext cx="801600" cy="71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7640350" y="2451350"/>
            <a:ext cx="316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E37D"/>
                </a:highlight>
                <a:latin typeface="Cascadia Code"/>
                <a:ea typeface="Cascadia Code"/>
                <a:cs typeface="Cascadia Code"/>
                <a:sym typeface="Cascadia Code"/>
              </a:rPr>
              <a:t>10 requirements</a:t>
            </a:r>
            <a:r>
              <a:rPr lang="en-US" sz="15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specified</a:t>
            </a:r>
            <a:endParaRPr sz="15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R</a:t>
            </a: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equirement Design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9"/>
          <p:cNvGrpSpPr/>
          <p:nvPr/>
        </p:nvGrpSpPr>
        <p:grpSpPr>
          <a:xfrm>
            <a:off x="152575" y="624275"/>
            <a:ext cx="2644501" cy="2651749"/>
            <a:chOff x="152575" y="624275"/>
            <a:chExt cx="2644501" cy="2651749"/>
          </a:xfrm>
        </p:grpSpPr>
        <p:pic>
          <p:nvPicPr>
            <p:cNvPr id="200" name="Google Shape;20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575" y="624275"/>
              <a:ext cx="2644501" cy="2651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19"/>
            <p:cNvSpPr/>
            <p:nvPr/>
          </p:nvSpPr>
          <p:spPr>
            <a:xfrm>
              <a:off x="427825" y="823150"/>
              <a:ext cx="2094000" cy="4809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2" name="Google Shape;202;p19"/>
          <p:cNvGrpSpPr/>
          <p:nvPr/>
        </p:nvGrpSpPr>
        <p:grpSpPr>
          <a:xfrm>
            <a:off x="153369" y="624263"/>
            <a:ext cx="11935838" cy="6139500"/>
            <a:chOff x="153369" y="624263"/>
            <a:chExt cx="11935838" cy="6139500"/>
          </a:xfrm>
        </p:grpSpPr>
        <p:sp>
          <p:nvSpPr>
            <p:cNvPr id="203" name="Google Shape;203;p19"/>
            <p:cNvSpPr/>
            <p:nvPr/>
          </p:nvSpPr>
          <p:spPr>
            <a:xfrm>
              <a:off x="153369" y="624263"/>
              <a:ext cx="11935800" cy="6119400"/>
            </a:xfrm>
            <a:prstGeom prst="roundRect">
              <a:avLst>
                <a:gd fmla="val 1264" name="adj"/>
              </a:avLst>
            </a:prstGeom>
            <a:solidFill>
              <a:srgbClr val="999999">
                <a:alpha val="7152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2518188" y="923500"/>
              <a:ext cx="543900" cy="28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3054406" y="624263"/>
              <a:ext cx="9034800" cy="61395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6" name="Google Shape;206;p19"/>
          <p:cNvGrpSpPr/>
          <p:nvPr/>
        </p:nvGrpSpPr>
        <p:grpSpPr>
          <a:xfrm>
            <a:off x="428619" y="823138"/>
            <a:ext cx="2094001" cy="480900"/>
            <a:chOff x="726750" y="3921800"/>
            <a:chExt cx="2094001" cy="480900"/>
          </a:xfrm>
        </p:grpSpPr>
        <p:pic>
          <p:nvPicPr>
            <p:cNvPr id="207" name="Google Shape;207;p19"/>
            <p:cNvPicPr preferRelativeResize="0"/>
            <p:nvPr/>
          </p:nvPicPr>
          <p:blipFill rotWithShape="1">
            <a:blip r:embed="rId3">
              <a:alphaModFix/>
            </a:blip>
            <a:srcRect b="74365" l="10404" r="10412" t="7646"/>
            <a:stretch/>
          </p:blipFill>
          <p:spPr>
            <a:xfrm>
              <a:off x="726750" y="3925700"/>
              <a:ext cx="2094001" cy="47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19"/>
            <p:cNvSpPr/>
            <p:nvPr/>
          </p:nvSpPr>
          <p:spPr>
            <a:xfrm>
              <a:off x="726750" y="3921800"/>
              <a:ext cx="2094000" cy="4809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09" name="Google Shape;209;p19"/>
          <p:cNvPicPr preferRelativeResize="0"/>
          <p:nvPr/>
        </p:nvPicPr>
        <p:blipFill rotWithShape="1">
          <a:blip r:embed="rId4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/>
        </p:nvSpPr>
        <p:spPr>
          <a:xfrm>
            <a:off x="3125100" y="543700"/>
            <a:ext cx="528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2) </a:t>
            </a:r>
            <a:r>
              <a:rPr b="1" lang="en-US" sz="1900">
                <a:solidFill>
                  <a:srgbClr val="A0251D"/>
                </a:solidFill>
                <a:latin typeface="Cascadia Code"/>
                <a:ea typeface="Cascadia Code"/>
                <a:cs typeface="Cascadia Code"/>
                <a:sym typeface="Cascadia Code"/>
              </a:rPr>
              <a:t>Non-</a:t>
            </a:r>
            <a:r>
              <a:rPr b="1" lang="en-US" sz="1900">
                <a:solidFill>
                  <a:srgbClr val="A0251D"/>
                </a:solidFill>
                <a:latin typeface="Cascadia Code"/>
                <a:ea typeface="Cascadia Code"/>
                <a:cs typeface="Cascadia Code"/>
                <a:sym typeface="Cascadia Code"/>
              </a:rPr>
              <a:t>Functional</a:t>
            </a:r>
            <a:r>
              <a:rPr lang="en-US" sz="19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Requirement</a:t>
            </a:r>
            <a:endParaRPr sz="19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3245150" y="1020700"/>
            <a:ext cx="86826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 sz="1500">
                <a:latin typeface="Cascadia Code"/>
                <a:ea typeface="Cascadia Code"/>
                <a:cs typeface="Cascadia Code"/>
                <a:sym typeface="Cascadia Code"/>
              </a:rPr>
              <a:t>Performance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: Real-time response within 500ms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 sz="1500">
                <a:latin typeface="Cascadia Code"/>
                <a:ea typeface="Cascadia Code"/>
                <a:cs typeface="Cascadia Code"/>
                <a:sym typeface="Cascadia Code"/>
              </a:rPr>
              <a:t>Reliability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: Stable operation during failures with user notification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 sz="1500">
                <a:latin typeface="Cascadia Code"/>
                <a:ea typeface="Cascadia Code"/>
                <a:cs typeface="Cascadia Code"/>
                <a:sym typeface="Cascadia Code"/>
              </a:rPr>
              <a:t>Scalability</a:t>
            </a:r>
            <a:r>
              <a:rPr b="1" lang="en-US"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: Future expansion capability for additional monitoring feature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 sz="1500">
                <a:latin typeface="Cascadia Code"/>
                <a:ea typeface="Cascadia Code"/>
                <a:cs typeface="Cascadia Code"/>
                <a:sym typeface="Cascadia Code"/>
              </a:rPr>
              <a:t>Usability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: 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Intuitive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 UI with 3-second information recognition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 sz="1500">
                <a:latin typeface="Cascadia Code"/>
                <a:ea typeface="Cascadia Code"/>
                <a:cs typeface="Cascadia Code"/>
                <a:sym typeface="Cascadia Code"/>
              </a:rPr>
              <a:t>Maintainability</a:t>
            </a:r>
            <a:r>
              <a:rPr b="1" lang="en-US">
                <a:latin typeface="Cascadia Code"/>
                <a:ea typeface="Cascadia Code"/>
                <a:cs typeface="Cascadia Code"/>
                <a:sym typeface="Cascadia Code"/>
              </a:rPr>
              <a:t> : 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Modular structure for easy function-specific maintenance</a:t>
            </a:r>
            <a:endParaRPr>
              <a:latin typeface="Cascadia Code"/>
              <a:ea typeface="Cascadia Code"/>
              <a:cs typeface="Cascadia Code"/>
              <a:sym typeface="Cascadia Cod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scadia Code"/>
              <a:buChar char="●"/>
            </a:pPr>
            <a:r>
              <a:rPr b="1" lang="en-US" sz="1500">
                <a:latin typeface="Cascadia Code"/>
                <a:ea typeface="Cascadia Code"/>
                <a:cs typeface="Cascadia Code"/>
                <a:sym typeface="Cascadia Code"/>
              </a:rPr>
              <a:t>Testability</a:t>
            </a:r>
            <a:r>
              <a:rPr b="1" lang="en-US"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r>
              <a:rPr lang="en-US">
                <a:latin typeface="Cascadia Code"/>
                <a:ea typeface="Cascadia Code"/>
                <a:cs typeface="Cascadia Code"/>
                <a:sym typeface="Cascadia Code"/>
              </a:rPr>
              <a:t>: 80% + test coverage with automated/manual verification</a:t>
            </a:r>
            <a:r>
              <a:rPr b="1" lang="en-US">
                <a:latin typeface="Cascadia Code"/>
                <a:ea typeface="Cascadia Code"/>
                <a:cs typeface="Cascadia Code"/>
                <a:sym typeface="Cascadia Code"/>
              </a:rPr>
              <a:t> </a:t>
            </a:r>
            <a:endParaRPr b="1"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graphicFrame>
        <p:nvGraphicFramePr>
          <p:cNvPr id="212" name="Google Shape;212;p19"/>
          <p:cNvGraphicFramePr/>
          <p:nvPr/>
        </p:nvGraphicFramePr>
        <p:xfrm>
          <a:off x="3327375" y="428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{912641E0-5F8E-4F4D-ABC1-9892FBFAD216}</a:tableStyleId>
              </a:tblPr>
              <a:tblGrid>
                <a:gridCol w="624425"/>
                <a:gridCol w="1398725"/>
                <a:gridCol w="6577225"/>
              </a:tblGrid>
              <a:tr h="427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ID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Non-Functional </a:t>
                      </a: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Description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Detailed Content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2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NFR-01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Performance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Data collection and display delay shall be within 500ms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NFR-02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Reliability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When data transmission/reception fails, the system shall maintain previous normal values and display warning messages to users. CRC errors occurring 3 consecutive times shall be considered as 'Network Error'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NFR-03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Scalability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Future expansion possible for GPU usage, network traffic, etc.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NFR-04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Usability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UI shall be designed intuitively and user-friendly, and key information shall be recognizable within 3 seconds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NFR-05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Maintainability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Modular structure for easy function-specific maintenance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NFR-06</a:t>
                      </a:r>
                      <a:endParaRPr b="1"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Testability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All functions shall be verifiable through automated or manual testing, and test coverage shall be 80% or higher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" name="Google Shape;213;p19"/>
          <p:cNvSpPr/>
          <p:nvPr/>
        </p:nvSpPr>
        <p:spPr>
          <a:xfrm>
            <a:off x="6746025" y="3276027"/>
            <a:ext cx="952500" cy="81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949350" y="3389100"/>
            <a:ext cx="316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E37D"/>
                </a:highlight>
                <a:latin typeface="Cascadia Code"/>
                <a:ea typeface="Cascadia Code"/>
                <a:cs typeface="Cascadia Code"/>
                <a:sym typeface="Cascadia Code"/>
              </a:rPr>
              <a:t>6</a:t>
            </a:r>
            <a:r>
              <a:rPr lang="en-US" sz="1500">
                <a:solidFill>
                  <a:schemeClr val="dk1"/>
                </a:solidFill>
                <a:highlight>
                  <a:srgbClr val="FFE37D"/>
                </a:highlight>
                <a:latin typeface="Cascadia Code"/>
                <a:ea typeface="Cascadia Code"/>
                <a:cs typeface="Cascadia Code"/>
                <a:sym typeface="Cascadia Code"/>
              </a:rPr>
              <a:t> requirements</a:t>
            </a:r>
            <a:r>
              <a:rPr lang="en-US" sz="1500">
                <a:solidFill>
                  <a:schemeClr val="dk1"/>
                </a:solidFill>
                <a:latin typeface="Cascadia Code"/>
                <a:ea typeface="Cascadia Code"/>
                <a:cs typeface="Cascadia Code"/>
                <a:sym typeface="Cascadia Code"/>
              </a:rPr>
              <a:t> specified</a:t>
            </a:r>
            <a:endParaRPr sz="15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Requirement Design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0"/>
          <p:cNvGrpSpPr/>
          <p:nvPr/>
        </p:nvGrpSpPr>
        <p:grpSpPr>
          <a:xfrm>
            <a:off x="152575" y="624275"/>
            <a:ext cx="2644501" cy="2651749"/>
            <a:chOff x="152575" y="624275"/>
            <a:chExt cx="2644501" cy="2651749"/>
          </a:xfrm>
        </p:grpSpPr>
        <p:pic>
          <p:nvPicPr>
            <p:cNvPr id="221" name="Google Shape;22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575" y="624275"/>
              <a:ext cx="2644501" cy="2651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0"/>
            <p:cNvSpPr/>
            <p:nvPr/>
          </p:nvSpPr>
          <p:spPr>
            <a:xfrm>
              <a:off x="427825" y="823150"/>
              <a:ext cx="2094000" cy="4809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3" name="Google Shape;223;p20"/>
          <p:cNvGrpSpPr/>
          <p:nvPr/>
        </p:nvGrpSpPr>
        <p:grpSpPr>
          <a:xfrm>
            <a:off x="153369" y="624263"/>
            <a:ext cx="11935838" cy="6139500"/>
            <a:chOff x="153369" y="624263"/>
            <a:chExt cx="11935838" cy="6139500"/>
          </a:xfrm>
        </p:grpSpPr>
        <p:sp>
          <p:nvSpPr>
            <p:cNvPr id="224" name="Google Shape;224;p20"/>
            <p:cNvSpPr/>
            <p:nvPr/>
          </p:nvSpPr>
          <p:spPr>
            <a:xfrm>
              <a:off x="153369" y="624263"/>
              <a:ext cx="11935800" cy="6119400"/>
            </a:xfrm>
            <a:prstGeom prst="roundRect">
              <a:avLst>
                <a:gd fmla="val 1264" name="adj"/>
              </a:avLst>
            </a:prstGeom>
            <a:solidFill>
              <a:srgbClr val="999999">
                <a:alpha val="7152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2518188" y="923500"/>
              <a:ext cx="543900" cy="28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3054406" y="624263"/>
              <a:ext cx="9034800" cy="61395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7" name="Google Shape;227;p20"/>
          <p:cNvGrpSpPr/>
          <p:nvPr/>
        </p:nvGrpSpPr>
        <p:grpSpPr>
          <a:xfrm>
            <a:off x="428619" y="823138"/>
            <a:ext cx="2094001" cy="480900"/>
            <a:chOff x="726750" y="3921800"/>
            <a:chExt cx="2094001" cy="480900"/>
          </a:xfrm>
        </p:grpSpPr>
        <p:pic>
          <p:nvPicPr>
            <p:cNvPr id="228" name="Google Shape;228;p20"/>
            <p:cNvPicPr preferRelativeResize="0"/>
            <p:nvPr/>
          </p:nvPicPr>
          <p:blipFill rotWithShape="1">
            <a:blip r:embed="rId3">
              <a:alphaModFix/>
            </a:blip>
            <a:srcRect b="74365" l="10404" r="10412" t="7646"/>
            <a:stretch/>
          </p:blipFill>
          <p:spPr>
            <a:xfrm>
              <a:off x="726750" y="3925700"/>
              <a:ext cx="2094001" cy="47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0"/>
            <p:cNvSpPr/>
            <p:nvPr/>
          </p:nvSpPr>
          <p:spPr>
            <a:xfrm>
              <a:off x="726750" y="3921800"/>
              <a:ext cx="2094000" cy="4809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30" name="Google Shape;230;p20"/>
          <p:cNvPicPr preferRelativeResize="0"/>
          <p:nvPr/>
        </p:nvPicPr>
        <p:blipFill rotWithShape="1">
          <a:blip r:embed="rId4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"/>
          <p:cNvSpPr txBox="1"/>
          <p:nvPr/>
        </p:nvSpPr>
        <p:spPr>
          <a:xfrm>
            <a:off x="2990178" y="1359570"/>
            <a:ext cx="387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▶ Test Cases</a:t>
            </a:r>
            <a:endParaRPr b="1" sz="1500">
              <a:solidFill>
                <a:srgbClr val="9E1F19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6422000" y="548077"/>
            <a:ext cx="952500" cy="81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7423528" y="561270"/>
            <a:ext cx="387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A3838"/>
                </a:solidFill>
                <a:highlight>
                  <a:srgbClr val="FFE37D"/>
                </a:highlight>
                <a:latin typeface="Cascadia Code"/>
                <a:ea typeface="Cascadia Code"/>
                <a:cs typeface="Cascadia Code"/>
                <a:sym typeface="Cascadia Code"/>
              </a:rPr>
              <a:t>Acceptance test cases</a:t>
            </a:r>
            <a:r>
              <a:rPr lang="en-US" sz="15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 written based on functional requirements</a:t>
            </a:r>
            <a:endParaRPr sz="15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32953" y="54645"/>
            <a:ext cx="38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A</a:t>
            </a: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cceptance Test Design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graphicFrame>
        <p:nvGraphicFramePr>
          <p:cNvPr id="235" name="Google Shape;235;p20"/>
          <p:cNvGraphicFramePr/>
          <p:nvPr/>
        </p:nvGraphicFramePr>
        <p:xfrm>
          <a:off x="3231375" y="177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{912641E0-5F8E-4F4D-ABC1-9892FBFAD216}</a:tableStyleId>
              </a:tblPr>
              <a:tblGrid>
                <a:gridCol w="724575"/>
                <a:gridCol w="1442775"/>
                <a:gridCol w="1794625"/>
                <a:gridCol w="1362225"/>
                <a:gridCol w="2543050"/>
                <a:gridCol w="857275"/>
              </a:tblGrid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Case ID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Description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Acceptance Criteria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Scenario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Expected Result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Test Method</a:t>
                      </a:r>
                      <a:endParaRPr b="1" sz="10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AT-01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 of system status monitoring UI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Key system metrics are displayed on the UI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Launch the Health Dashboard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CPU, memory, disk, temperature, uptime, etc. are displayed in real-time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Manual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AT-02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Metric accuracy verification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Displayed metrics match actual system status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Simulate system load changes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UI metrics reflect actual system state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Manual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AT-03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Warning on missing or faulty metrics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Notify user when metric collection fails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Simulate sensor or communication failure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UI displays “Data collection failed” or warning message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Manual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AT-04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Performance requirement compliance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Metric update latency ≤ 500ms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Simulate continuous data collection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Latency remains within 500ms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Observation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AT-05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UI usability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Key information is recognizable within 3 seconds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Ask user to interpret UI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User can understand system status within 3 seconds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Observation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AT-06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System extensibility</a:t>
                      </a:r>
                      <a:endParaRPr sz="9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Adding new metrics does not affect existing functionality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Add GPU usage metric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Existing features work normally, GPU metric is displayed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scadia Code"/>
                          <a:ea typeface="Cascadia Code"/>
                          <a:cs typeface="Cascadia Code"/>
                          <a:sym typeface="Cascadia Code"/>
                        </a:rPr>
                        <a:t>Manual</a:t>
                      </a:r>
                      <a:endParaRPr sz="800">
                        <a:latin typeface="Cascadia Code"/>
                        <a:ea typeface="Cascadia Code"/>
                        <a:cs typeface="Cascadia Code"/>
                        <a:sym typeface="Cascadia Cod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6" name="Google Shape;236;p20"/>
          <p:cNvSpPr/>
          <p:nvPr/>
        </p:nvSpPr>
        <p:spPr>
          <a:xfrm>
            <a:off x="3231375" y="1772475"/>
            <a:ext cx="685200" cy="37221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rgbClr val="A025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75" y="624275"/>
            <a:ext cx="2644501" cy="265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1"/>
          <p:cNvGrpSpPr/>
          <p:nvPr/>
        </p:nvGrpSpPr>
        <p:grpSpPr>
          <a:xfrm>
            <a:off x="153369" y="624263"/>
            <a:ext cx="11935838" cy="6139500"/>
            <a:chOff x="153369" y="624263"/>
            <a:chExt cx="11935838" cy="6139500"/>
          </a:xfrm>
        </p:grpSpPr>
        <p:sp>
          <p:nvSpPr>
            <p:cNvPr id="243" name="Google Shape;243;p21"/>
            <p:cNvSpPr/>
            <p:nvPr/>
          </p:nvSpPr>
          <p:spPr>
            <a:xfrm>
              <a:off x="153369" y="624263"/>
              <a:ext cx="11935800" cy="6119400"/>
            </a:xfrm>
            <a:prstGeom prst="roundRect">
              <a:avLst>
                <a:gd fmla="val 1264" name="adj"/>
              </a:avLst>
            </a:prstGeom>
            <a:solidFill>
              <a:srgbClr val="999999">
                <a:alpha val="7152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419627" y="1464050"/>
              <a:ext cx="634800" cy="500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3054406" y="624263"/>
              <a:ext cx="9034800" cy="61395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6" name="Google Shape;246;p21"/>
          <p:cNvPicPr preferRelativeResize="0"/>
          <p:nvPr/>
        </p:nvPicPr>
        <p:blipFill rotWithShape="1">
          <a:blip r:embed="rId4">
            <a:alphaModFix/>
          </a:blip>
          <a:srcRect b="39452" l="0" r="0" t="34765"/>
          <a:stretch/>
        </p:blipFill>
        <p:spPr>
          <a:xfrm>
            <a:off x="9028671" y="0"/>
            <a:ext cx="3163329" cy="543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1"/>
          <p:cNvGrpSpPr/>
          <p:nvPr/>
        </p:nvGrpSpPr>
        <p:grpSpPr>
          <a:xfrm>
            <a:off x="3126906" y="1281492"/>
            <a:ext cx="8931570" cy="4540745"/>
            <a:chOff x="2973025" y="624275"/>
            <a:chExt cx="9022699" cy="4587074"/>
          </a:xfrm>
        </p:grpSpPr>
        <p:pic>
          <p:nvPicPr>
            <p:cNvPr id="248" name="Google Shape;24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3025" y="624275"/>
              <a:ext cx="9022699" cy="458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21"/>
            <p:cNvSpPr/>
            <p:nvPr/>
          </p:nvSpPr>
          <p:spPr>
            <a:xfrm>
              <a:off x="8267500" y="867050"/>
              <a:ext cx="1102500" cy="36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0500" lIns="90500" spcFirstLastPara="1" rIns="90500" wrap="square" tIns="90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85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42453" l="12568" r="14230" t="24906"/>
          <a:stretch/>
        </p:blipFill>
        <p:spPr>
          <a:xfrm>
            <a:off x="483725" y="1281500"/>
            <a:ext cx="1935899" cy="86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21"/>
          <p:cNvSpPr txBox="1"/>
          <p:nvPr/>
        </p:nvSpPr>
        <p:spPr>
          <a:xfrm>
            <a:off x="3186550" y="687075"/>
            <a:ext cx="528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A0251D"/>
                </a:solidFill>
                <a:latin typeface="Cascadia Code"/>
                <a:ea typeface="Cascadia Code"/>
                <a:cs typeface="Cascadia Code"/>
                <a:sym typeface="Cascadia Code"/>
              </a:rPr>
              <a:t>System Architecture</a:t>
            </a:r>
            <a:endParaRPr sz="1900">
              <a:solidFill>
                <a:schemeClr val="dk1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32950" y="54650"/>
            <a:ext cx="82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scadia Code"/>
              <a:buChar char="┃"/>
            </a:pPr>
            <a:r>
              <a:rPr b="1" lang="en-US" sz="2000">
                <a:solidFill>
                  <a:srgbClr val="3A3838"/>
                </a:solidFill>
                <a:latin typeface="Cascadia Code"/>
                <a:ea typeface="Cascadia Code"/>
                <a:cs typeface="Cascadia Code"/>
                <a:sym typeface="Cascadia Code"/>
              </a:rPr>
              <a:t>System Design &amp; Architecture Design</a:t>
            </a:r>
            <a:endParaRPr b="1" sz="2000">
              <a:solidFill>
                <a:srgbClr val="3A3838"/>
              </a:solidFill>
              <a:latin typeface="Cascadia Code"/>
              <a:ea typeface="Cascadia Code"/>
              <a:cs typeface="Cascadia Code"/>
              <a:sym typeface="Cascadi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